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6" r:id="rId1"/>
  </p:sldMasterIdLst>
  <p:sldIdLst>
    <p:sldId id="257" r:id="rId2"/>
    <p:sldId id="265" r:id="rId3"/>
    <p:sldId id="267" r:id="rId4"/>
    <p:sldId id="264" r:id="rId5"/>
    <p:sldId id="273" r:id="rId6"/>
    <p:sldId id="274" r:id="rId7"/>
    <p:sldId id="276" r:id="rId8"/>
    <p:sldId id="271" r:id="rId9"/>
    <p:sldId id="277" r:id="rId10"/>
    <p:sldId id="262" r:id="rId11"/>
    <p:sldId id="278" r:id="rId12"/>
    <p:sldId id="266" r:id="rId13"/>
    <p:sldId id="272" r:id="rId14"/>
    <p:sldId id="279" r:id="rId15"/>
    <p:sldId id="268" r:id="rId16"/>
    <p:sldId id="269" r:id="rId17"/>
    <p:sldId id="270" r:id="rId18"/>
    <p:sldId id="260"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00500"/>
    <a:srgbClr val="BD0703"/>
    <a:srgbClr val="5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7" d="100"/>
          <a:sy n="87" d="100"/>
        </p:scale>
        <p:origin x="533" y="30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21T19:00:45.981"/>
    </inkml:context>
    <inkml:brush xml:id="br0">
      <inkml:brushProperty name="width" value="0.05" units="cm"/>
      <inkml:brushProperty name="height" value="0.05" units="cm"/>
      <inkml:brushProperty name="ignorePressure" value="1"/>
    </inkml:brush>
  </inkml:definitions>
  <inkml:trace contextRef="#ctx0" brushRef="#br0">1 1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49A926-DAD0-4B45-9852-8AD475001357}"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811EC2F-2871-4985-A5FE-B018E480E00F}" type="slidenum">
              <a:rPr lang="en-US" smtClean="0"/>
              <a:t>‹#›</a:t>
            </a:fld>
            <a:endParaRPr lang="en-US"/>
          </a:p>
        </p:txBody>
      </p:sp>
    </p:spTree>
    <p:extLst>
      <p:ext uri="{BB962C8B-B14F-4D97-AF65-F5344CB8AC3E}">
        <p14:creationId xmlns:p14="http://schemas.microsoft.com/office/powerpoint/2010/main" val="3059989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49A926-DAD0-4B45-9852-8AD475001357}"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811EC2F-2871-4985-A5FE-B018E480E00F}" type="slidenum">
              <a:rPr lang="en-US" smtClean="0"/>
              <a:t>‹#›</a:t>
            </a:fld>
            <a:endParaRPr lang="en-US"/>
          </a:p>
        </p:txBody>
      </p:sp>
    </p:spTree>
    <p:extLst>
      <p:ext uri="{BB962C8B-B14F-4D97-AF65-F5344CB8AC3E}">
        <p14:creationId xmlns:p14="http://schemas.microsoft.com/office/powerpoint/2010/main" val="2827387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49A926-DAD0-4B45-9852-8AD475001357}"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811EC2F-2871-4985-A5FE-B018E480E00F}"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20532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3249A926-DAD0-4B45-9852-8AD475001357}"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811EC2F-2871-4985-A5FE-B018E480E00F}" type="slidenum">
              <a:rPr lang="en-US" smtClean="0"/>
              <a:t>‹#›</a:t>
            </a:fld>
            <a:endParaRPr lang="en-US"/>
          </a:p>
        </p:txBody>
      </p:sp>
    </p:spTree>
    <p:extLst>
      <p:ext uri="{BB962C8B-B14F-4D97-AF65-F5344CB8AC3E}">
        <p14:creationId xmlns:p14="http://schemas.microsoft.com/office/powerpoint/2010/main" val="579754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3249A926-DAD0-4B45-9852-8AD475001357}"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811EC2F-2871-4985-A5FE-B018E480E00F}"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22958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3249A926-DAD0-4B45-9852-8AD475001357}"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811EC2F-2871-4985-A5FE-B018E480E00F}" type="slidenum">
              <a:rPr lang="en-US" smtClean="0"/>
              <a:t>‹#›</a:t>
            </a:fld>
            <a:endParaRPr lang="en-US"/>
          </a:p>
        </p:txBody>
      </p:sp>
    </p:spTree>
    <p:extLst>
      <p:ext uri="{BB962C8B-B14F-4D97-AF65-F5344CB8AC3E}">
        <p14:creationId xmlns:p14="http://schemas.microsoft.com/office/powerpoint/2010/main" val="549409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49A926-DAD0-4B45-9852-8AD475001357}"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811EC2F-2871-4985-A5FE-B018E480E00F}" type="slidenum">
              <a:rPr lang="en-US" smtClean="0"/>
              <a:t>‹#›</a:t>
            </a:fld>
            <a:endParaRPr lang="en-US"/>
          </a:p>
        </p:txBody>
      </p:sp>
    </p:spTree>
    <p:extLst>
      <p:ext uri="{BB962C8B-B14F-4D97-AF65-F5344CB8AC3E}">
        <p14:creationId xmlns:p14="http://schemas.microsoft.com/office/powerpoint/2010/main" val="2201059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49A926-DAD0-4B45-9852-8AD475001357}"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811EC2F-2871-4985-A5FE-B018E480E00F}" type="slidenum">
              <a:rPr lang="en-US" smtClean="0"/>
              <a:t>‹#›</a:t>
            </a:fld>
            <a:endParaRPr lang="en-US"/>
          </a:p>
        </p:txBody>
      </p:sp>
    </p:spTree>
    <p:extLst>
      <p:ext uri="{BB962C8B-B14F-4D97-AF65-F5344CB8AC3E}">
        <p14:creationId xmlns:p14="http://schemas.microsoft.com/office/powerpoint/2010/main" val="1821905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49A926-DAD0-4B45-9852-8AD475001357}"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811EC2F-2871-4985-A5FE-B018E480E00F}" type="slidenum">
              <a:rPr lang="en-US" smtClean="0"/>
              <a:t>‹#›</a:t>
            </a:fld>
            <a:endParaRPr lang="en-US"/>
          </a:p>
        </p:txBody>
      </p:sp>
    </p:spTree>
    <p:extLst>
      <p:ext uri="{BB962C8B-B14F-4D97-AF65-F5344CB8AC3E}">
        <p14:creationId xmlns:p14="http://schemas.microsoft.com/office/powerpoint/2010/main" val="1221434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49A926-DAD0-4B45-9852-8AD475001357}"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811EC2F-2871-4985-A5FE-B018E480E00F}" type="slidenum">
              <a:rPr lang="en-US" smtClean="0"/>
              <a:t>‹#›</a:t>
            </a:fld>
            <a:endParaRPr lang="en-US"/>
          </a:p>
        </p:txBody>
      </p:sp>
    </p:spTree>
    <p:extLst>
      <p:ext uri="{BB962C8B-B14F-4D97-AF65-F5344CB8AC3E}">
        <p14:creationId xmlns:p14="http://schemas.microsoft.com/office/powerpoint/2010/main" val="3752824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249A926-DAD0-4B45-9852-8AD475001357}"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811EC2F-2871-4985-A5FE-B018E480E00F}" type="slidenum">
              <a:rPr lang="en-US" smtClean="0"/>
              <a:t>‹#›</a:t>
            </a:fld>
            <a:endParaRPr lang="en-US"/>
          </a:p>
        </p:txBody>
      </p:sp>
    </p:spTree>
    <p:extLst>
      <p:ext uri="{BB962C8B-B14F-4D97-AF65-F5344CB8AC3E}">
        <p14:creationId xmlns:p14="http://schemas.microsoft.com/office/powerpoint/2010/main" val="71598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249A926-DAD0-4B45-9852-8AD475001357}" type="datetimeFigureOut">
              <a:rPr lang="en-US" smtClean="0"/>
              <a:t>1/28/2023</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811EC2F-2871-4985-A5FE-B018E480E00F}" type="slidenum">
              <a:rPr lang="en-US" smtClean="0"/>
              <a:t>‹#›</a:t>
            </a:fld>
            <a:endParaRPr lang="en-US"/>
          </a:p>
        </p:txBody>
      </p:sp>
    </p:spTree>
    <p:extLst>
      <p:ext uri="{BB962C8B-B14F-4D97-AF65-F5344CB8AC3E}">
        <p14:creationId xmlns:p14="http://schemas.microsoft.com/office/powerpoint/2010/main" val="1186325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49A926-DAD0-4B45-9852-8AD475001357}" type="datetimeFigureOut">
              <a:rPr lang="en-US" smtClean="0"/>
              <a:t>1/28/2023</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811EC2F-2871-4985-A5FE-B018E480E00F}" type="slidenum">
              <a:rPr lang="en-US" smtClean="0"/>
              <a:t>‹#›</a:t>
            </a:fld>
            <a:endParaRPr lang="en-US"/>
          </a:p>
        </p:txBody>
      </p:sp>
    </p:spTree>
    <p:extLst>
      <p:ext uri="{BB962C8B-B14F-4D97-AF65-F5344CB8AC3E}">
        <p14:creationId xmlns:p14="http://schemas.microsoft.com/office/powerpoint/2010/main" val="3794832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49A926-DAD0-4B45-9852-8AD475001357}" type="datetimeFigureOut">
              <a:rPr lang="en-US" smtClean="0"/>
              <a:t>1/28/2023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811EC2F-2871-4985-A5FE-B018E480E00F}" type="slidenum">
              <a:rPr lang="en-US" smtClean="0"/>
              <a:t>‹#›</a:t>
            </a:fld>
            <a:endParaRPr lang="en-US"/>
          </a:p>
        </p:txBody>
      </p:sp>
    </p:spTree>
    <p:extLst>
      <p:ext uri="{BB962C8B-B14F-4D97-AF65-F5344CB8AC3E}">
        <p14:creationId xmlns:p14="http://schemas.microsoft.com/office/powerpoint/2010/main" val="3920637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49A926-DAD0-4B45-9852-8AD475001357}"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811EC2F-2871-4985-A5FE-B018E480E00F}" type="slidenum">
              <a:rPr lang="en-US" smtClean="0"/>
              <a:t>‹#›</a:t>
            </a:fld>
            <a:endParaRPr lang="en-US"/>
          </a:p>
        </p:txBody>
      </p:sp>
    </p:spTree>
    <p:extLst>
      <p:ext uri="{BB962C8B-B14F-4D97-AF65-F5344CB8AC3E}">
        <p14:creationId xmlns:p14="http://schemas.microsoft.com/office/powerpoint/2010/main" val="3165291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49A926-DAD0-4B45-9852-8AD475001357}"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811EC2F-2871-4985-A5FE-B018E480E00F}" type="slidenum">
              <a:rPr lang="en-US" smtClean="0"/>
              <a:t>‹#›</a:t>
            </a:fld>
            <a:endParaRPr lang="en-US"/>
          </a:p>
        </p:txBody>
      </p:sp>
    </p:spTree>
    <p:extLst>
      <p:ext uri="{BB962C8B-B14F-4D97-AF65-F5344CB8AC3E}">
        <p14:creationId xmlns:p14="http://schemas.microsoft.com/office/powerpoint/2010/main" val="3915963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BD0703"/>
            </a:gs>
            <a:gs pos="83000">
              <a:schemeClr val="tx1">
                <a:lumMod val="75000"/>
                <a:lumOff val="2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3249A926-DAD0-4B45-9852-8AD475001357}" type="datetimeFigureOut">
              <a:rPr lang="en-US" smtClean="0"/>
              <a:t>1/28/2023</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811EC2F-2871-4985-A5FE-B018E480E00F}" type="slidenum">
              <a:rPr lang="en-US" smtClean="0"/>
              <a:t>‹#›</a:t>
            </a:fld>
            <a:endParaRPr lang="en-US"/>
          </a:p>
        </p:txBody>
      </p:sp>
    </p:spTree>
    <p:extLst>
      <p:ext uri="{BB962C8B-B14F-4D97-AF65-F5344CB8AC3E}">
        <p14:creationId xmlns:p14="http://schemas.microsoft.com/office/powerpoint/2010/main" val="559871616"/>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 id="2147484058" r:id="rId12"/>
    <p:sldLayoutId id="2147484059" r:id="rId13"/>
    <p:sldLayoutId id="2147484060" r:id="rId14"/>
    <p:sldLayoutId id="2147484061" r:id="rId15"/>
    <p:sldLayoutId id="214748406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429B31-698B-4A30-98F7-E856F4E6C6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1015"/>
            <a:ext cx="12192000" cy="7069015"/>
          </a:xfrm>
          <a:prstGeom prst="rect">
            <a:avLst/>
          </a:prstGeom>
        </p:spPr>
      </p:pic>
      <p:sp>
        <p:nvSpPr>
          <p:cNvPr id="2" name="Title 1">
            <a:extLst>
              <a:ext uri="{FF2B5EF4-FFF2-40B4-BE49-F238E27FC236}">
                <a16:creationId xmlns:a16="http://schemas.microsoft.com/office/drawing/2014/main" id="{7E43745F-C326-4EAD-A8E6-709BC5411895}"/>
              </a:ext>
            </a:extLst>
          </p:cNvPr>
          <p:cNvSpPr>
            <a:spLocks noGrp="1"/>
          </p:cNvSpPr>
          <p:nvPr>
            <p:ph type="ctrTitle"/>
          </p:nvPr>
        </p:nvSpPr>
        <p:spPr>
          <a:xfrm>
            <a:off x="-1" y="-211016"/>
            <a:ext cx="12191999" cy="1122363"/>
          </a:xfrm>
        </p:spPr>
        <p:txBody>
          <a:bodyPr>
            <a:normAutofit fontScale="90000"/>
          </a:bodyPr>
          <a:lstStyle/>
          <a:p>
            <a:pPr algn="ctr"/>
            <a:r>
              <a:rPr lang="en-US" sz="8000" b="1" dirty="0"/>
              <a:t>Indiana</a:t>
            </a:r>
            <a:r>
              <a:rPr lang="en-US" b="1" dirty="0"/>
              <a:t> </a:t>
            </a:r>
            <a:r>
              <a:rPr lang="en-US" sz="8000" b="1" dirty="0"/>
              <a:t>Templar</a:t>
            </a:r>
            <a:r>
              <a:rPr lang="en-US" b="1" dirty="0"/>
              <a:t> </a:t>
            </a:r>
            <a:r>
              <a:rPr lang="en-US" sz="7200" b="1" dirty="0"/>
              <a:t>Academy</a:t>
            </a:r>
          </a:p>
        </p:txBody>
      </p:sp>
      <p:sp>
        <p:nvSpPr>
          <p:cNvPr id="3" name="Subtitle 2">
            <a:extLst>
              <a:ext uri="{FF2B5EF4-FFF2-40B4-BE49-F238E27FC236}">
                <a16:creationId xmlns:a16="http://schemas.microsoft.com/office/drawing/2014/main" id="{35B96E0C-0F08-4B35-BEFB-C992F259C1A2}"/>
              </a:ext>
            </a:extLst>
          </p:cNvPr>
          <p:cNvSpPr>
            <a:spLocks noGrp="1"/>
          </p:cNvSpPr>
          <p:nvPr>
            <p:ph type="subTitle" idx="1"/>
          </p:nvPr>
        </p:nvSpPr>
        <p:spPr>
          <a:xfrm>
            <a:off x="8150086" y="5735636"/>
            <a:ext cx="4041913" cy="1122363"/>
          </a:xfrm>
        </p:spPr>
        <p:txBody>
          <a:bodyPr>
            <a:normAutofit lnSpcReduction="10000"/>
          </a:bodyPr>
          <a:lstStyle/>
          <a:p>
            <a:r>
              <a:rPr lang="en-US" sz="7200" b="1" dirty="0">
                <a:solidFill>
                  <a:schemeClr val="tx1"/>
                </a:solidFill>
              </a:rPr>
              <a:t>Uniforms</a:t>
            </a:r>
          </a:p>
        </p:txBody>
      </p:sp>
    </p:spTree>
    <p:extLst>
      <p:ext uri="{BB962C8B-B14F-4D97-AF65-F5344CB8AC3E}">
        <p14:creationId xmlns:p14="http://schemas.microsoft.com/office/powerpoint/2010/main" val="829993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7CE538-108F-448C-8A24-3DDAC02A8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395" y="178904"/>
            <a:ext cx="3657605" cy="2696816"/>
          </a:xfrm>
          <a:prstGeom prst="rect">
            <a:avLst/>
          </a:prstGeom>
        </p:spPr>
      </p:pic>
      <p:sp>
        <p:nvSpPr>
          <p:cNvPr id="16" name="TextBox 15">
            <a:extLst>
              <a:ext uri="{FF2B5EF4-FFF2-40B4-BE49-F238E27FC236}">
                <a16:creationId xmlns:a16="http://schemas.microsoft.com/office/drawing/2014/main" id="{FAD25022-9447-45AF-B7DF-5F542ADC2B6C}"/>
              </a:ext>
            </a:extLst>
          </p:cNvPr>
          <p:cNvSpPr txBox="1"/>
          <p:nvPr/>
        </p:nvSpPr>
        <p:spPr>
          <a:xfrm>
            <a:off x="10016197" y="6858000"/>
            <a:ext cx="184731" cy="369332"/>
          </a:xfrm>
          <a:prstGeom prst="rect">
            <a:avLst/>
          </a:prstGeom>
          <a:noFill/>
        </p:spPr>
        <p:txBody>
          <a:bodyPr wrap="none" rtlCol="0">
            <a:spAutoFit/>
          </a:bodyPr>
          <a:lstStyle/>
          <a:p>
            <a:endParaRPr lang="en-US" dirty="0"/>
          </a:p>
        </p:txBody>
      </p:sp>
      <p:pic>
        <p:nvPicPr>
          <p:cNvPr id="3" name="Picture 2" descr="A picture containing indoor, sitting, table, stuffed&#10;&#10;Description automatically generated">
            <a:extLst>
              <a:ext uri="{FF2B5EF4-FFF2-40B4-BE49-F238E27FC236}">
                <a16:creationId xmlns:a16="http://schemas.microsoft.com/office/drawing/2014/main" id="{D19E29A8-2FE8-4C85-BD93-3273B0092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02" y="18220"/>
            <a:ext cx="3688785" cy="2857500"/>
          </a:xfrm>
          <a:prstGeom prst="rect">
            <a:avLst/>
          </a:prstGeom>
        </p:spPr>
      </p:pic>
      <p:pic>
        <p:nvPicPr>
          <p:cNvPr id="6" name="Picture 5" descr="A picture containing indoor, table, sitting, dog&#10;&#10;Description automatically generated">
            <a:extLst>
              <a:ext uri="{FF2B5EF4-FFF2-40B4-BE49-F238E27FC236}">
                <a16:creationId xmlns:a16="http://schemas.microsoft.com/office/drawing/2014/main" id="{038B1348-D99E-44B1-B242-DA58553220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82280"/>
            <a:ext cx="3710611" cy="2857500"/>
          </a:xfrm>
          <a:prstGeom prst="rect">
            <a:avLst/>
          </a:prstGeom>
        </p:spPr>
      </p:pic>
      <p:pic>
        <p:nvPicPr>
          <p:cNvPr id="9" name="Picture 8" descr="A picture containing sitting, side, hat, close&#10;&#10;Description automatically generated">
            <a:extLst>
              <a:ext uri="{FF2B5EF4-FFF2-40B4-BE49-F238E27FC236}">
                <a16:creationId xmlns:a16="http://schemas.microsoft.com/office/drawing/2014/main" id="{2A06A4A2-1089-47FB-BD7F-82934B91B3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923004" y="3606927"/>
            <a:ext cx="2875719" cy="3626425"/>
          </a:xfrm>
          <a:prstGeom prst="rect">
            <a:avLst/>
          </a:prstGeom>
        </p:spPr>
      </p:pic>
      <p:sp>
        <p:nvSpPr>
          <p:cNvPr id="11" name="TextBox 10">
            <a:extLst>
              <a:ext uri="{FF2B5EF4-FFF2-40B4-BE49-F238E27FC236}">
                <a16:creationId xmlns:a16="http://schemas.microsoft.com/office/drawing/2014/main" id="{C657EC00-B805-4CAE-92F3-F32DF81C797E}"/>
              </a:ext>
            </a:extLst>
          </p:cNvPr>
          <p:cNvSpPr txBox="1"/>
          <p:nvPr/>
        </p:nvSpPr>
        <p:spPr>
          <a:xfrm>
            <a:off x="689113" y="6356318"/>
            <a:ext cx="2425148" cy="400110"/>
          </a:xfrm>
          <a:prstGeom prst="rect">
            <a:avLst/>
          </a:prstGeom>
          <a:noFill/>
        </p:spPr>
        <p:txBody>
          <a:bodyPr wrap="square" rtlCol="0">
            <a:spAutoFit/>
          </a:bodyPr>
          <a:lstStyle/>
          <a:p>
            <a:r>
              <a:rPr lang="en-US" sz="2000" b="1" dirty="0"/>
              <a:t>Past Commander</a:t>
            </a:r>
          </a:p>
        </p:txBody>
      </p:sp>
      <p:sp>
        <p:nvSpPr>
          <p:cNvPr id="13" name="TextBox 12">
            <a:extLst>
              <a:ext uri="{FF2B5EF4-FFF2-40B4-BE49-F238E27FC236}">
                <a16:creationId xmlns:a16="http://schemas.microsoft.com/office/drawing/2014/main" id="{CA9038B0-BE53-47FE-BDFF-9E4255B20D1F}"/>
              </a:ext>
            </a:extLst>
          </p:cNvPr>
          <p:cNvSpPr txBox="1"/>
          <p:nvPr/>
        </p:nvSpPr>
        <p:spPr>
          <a:xfrm>
            <a:off x="8516471" y="6371707"/>
            <a:ext cx="3657605" cy="400110"/>
          </a:xfrm>
          <a:prstGeom prst="rect">
            <a:avLst/>
          </a:prstGeom>
          <a:noFill/>
        </p:spPr>
        <p:txBody>
          <a:bodyPr wrap="square" rtlCol="0">
            <a:spAutoFit/>
          </a:bodyPr>
          <a:lstStyle/>
          <a:p>
            <a:r>
              <a:rPr lang="en-US" sz="2000" b="1" dirty="0"/>
              <a:t>Grand Commandery Officer</a:t>
            </a:r>
          </a:p>
        </p:txBody>
      </p:sp>
      <p:sp>
        <p:nvSpPr>
          <p:cNvPr id="14" name="TextBox 13">
            <a:extLst>
              <a:ext uri="{FF2B5EF4-FFF2-40B4-BE49-F238E27FC236}">
                <a16:creationId xmlns:a16="http://schemas.microsoft.com/office/drawing/2014/main" id="{EFCECE3C-E1FC-4804-A234-1EC5B1813243}"/>
              </a:ext>
            </a:extLst>
          </p:cNvPr>
          <p:cNvSpPr txBox="1"/>
          <p:nvPr/>
        </p:nvSpPr>
        <p:spPr>
          <a:xfrm flipH="1">
            <a:off x="9813878" y="2506388"/>
            <a:ext cx="1357705" cy="400110"/>
          </a:xfrm>
          <a:prstGeom prst="rect">
            <a:avLst/>
          </a:prstGeom>
          <a:noFill/>
        </p:spPr>
        <p:txBody>
          <a:bodyPr wrap="square" rtlCol="0">
            <a:spAutoFit/>
          </a:bodyPr>
          <a:lstStyle/>
          <a:p>
            <a:r>
              <a:rPr lang="en-US" sz="2000" b="1" dirty="0"/>
              <a:t>Sir Knight</a:t>
            </a:r>
          </a:p>
        </p:txBody>
      </p:sp>
      <p:sp>
        <p:nvSpPr>
          <p:cNvPr id="15" name="TextBox 14">
            <a:extLst>
              <a:ext uri="{FF2B5EF4-FFF2-40B4-BE49-F238E27FC236}">
                <a16:creationId xmlns:a16="http://schemas.microsoft.com/office/drawing/2014/main" id="{0C7190BD-E54D-4EF5-85C5-C683198812F6}"/>
              </a:ext>
            </a:extLst>
          </p:cNvPr>
          <p:cNvSpPr txBox="1"/>
          <p:nvPr/>
        </p:nvSpPr>
        <p:spPr>
          <a:xfrm>
            <a:off x="1245705" y="2511862"/>
            <a:ext cx="1357704" cy="400110"/>
          </a:xfrm>
          <a:prstGeom prst="rect">
            <a:avLst/>
          </a:prstGeom>
          <a:noFill/>
        </p:spPr>
        <p:txBody>
          <a:bodyPr wrap="square" rtlCol="0">
            <a:spAutoFit/>
          </a:bodyPr>
          <a:lstStyle/>
          <a:p>
            <a:r>
              <a:rPr lang="en-US" sz="2000" b="1" dirty="0"/>
              <a:t>Sir Knight</a:t>
            </a:r>
          </a:p>
        </p:txBody>
      </p:sp>
      <p:sp>
        <p:nvSpPr>
          <p:cNvPr id="17" name="TextBox 16">
            <a:extLst>
              <a:ext uri="{FF2B5EF4-FFF2-40B4-BE49-F238E27FC236}">
                <a16:creationId xmlns:a16="http://schemas.microsoft.com/office/drawing/2014/main" id="{BA658507-ED28-4949-967A-696948F795A1}"/>
              </a:ext>
            </a:extLst>
          </p:cNvPr>
          <p:cNvSpPr txBox="1"/>
          <p:nvPr/>
        </p:nvSpPr>
        <p:spPr>
          <a:xfrm flipH="1">
            <a:off x="3439582" y="1658973"/>
            <a:ext cx="5353879" cy="1938992"/>
          </a:xfrm>
          <a:prstGeom prst="rect">
            <a:avLst/>
          </a:prstGeom>
          <a:noFill/>
        </p:spPr>
        <p:txBody>
          <a:bodyPr wrap="square" rtlCol="0">
            <a:spAutoFit/>
          </a:bodyPr>
          <a:lstStyle/>
          <a:p>
            <a:pPr algn="ctr"/>
            <a:r>
              <a:rPr lang="en-US" sz="4000" dirty="0">
                <a:solidFill>
                  <a:srgbClr val="FFFFFF"/>
                </a:solidFill>
              </a:rPr>
              <a:t>Authorized Headgear for Indiana Sir Knights</a:t>
            </a:r>
          </a:p>
        </p:txBody>
      </p:sp>
      <p:sp>
        <p:nvSpPr>
          <p:cNvPr id="18" name="TextBox 17">
            <a:extLst>
              <a:ext uri="{FF2B5EF4-FFF2-40B4-BE49-F238E27FC236}">
                <a16:creationId xmlns:a16="http://schemas.microsoft.com/office/drawing/2014/main" id="{703AE3C1-69E2-4D53-ABEB-0D66953ED22F}"/>
              </a:ext>
            </a:extLst>
          </p:cNvPr>
          <p:cNvSpPr txBox="1"/>
          <p:nvPr/>
        </p:nvSpPr>
        <p:spPr>
          <a:xfrm>
            <a:off x="3922644" y="4108538"/>
            <a:ext cx="4412973" cy="1938992"/>
          </a:xfrm>
          <a:prstGeom prst="rect">
            <a:avLst/>
          </a:prstGeom>
          <a:noFill/>
        </p:spPr>
        <p:txBody>
          <a:bodyPr wrap="square" rtlCol="0">
            <a:spAutoFit/>
          </a:bodyPr>
          <a:lstStyle/>
          <a:p>
            <a:pPr algn="ctr"/>
            <a:r>
              <a:rPr lang="en-US" sz="4000" dirty="0">
                <a:solidFill>
                  <a:srgbClr val="FFFFFF"/>
                </a:solidFill>
              </a:rPr>
              <a:t>Standard and Long Coat Uniforms</a:t>
            </a:r>
          </a:p>
        </p:txBody>
      </p:sp>
    </p:spTree>
    <p:extLst>
      <p:ext uri="{BB962C8B-B14F-4D97-AF65-F5344CB8AC3E}">
        <p14:creationId xmlns:p14="http://schemas.microsoft.com/office/powerpoint/2010/main" val="269638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BE6196-FEC9-4784-9108-F6948DB3B135}"/>
              </a:ext>
            </a:extLst>
          </p:cNvPr>
          <p:cNvSpPr txBox="1"/>
          <p:nvPr/>
        </p:nvSpPr>
        <p:spPr>
          <a:xfrm>
            <a:off x="3154017" y="239403"/>
            <a:ext cx="6096000" cy="769441"/>
          </a:xfrm>
          <a:prstGeom prst="rect">
            <a:avLst/>
          </a:prstGeom>
          <a:noFill/>
        </p:spPr>
        <p:txBody>
          <a:bodyPr wrap="square">
            <a:spAutoFit/>
          </a:bodyPr>
          <a:lstStyle/>
          <a:p>
            <a:pPr algn="ctr"/>
            <a:r>
              <a:rPr lang="en-US" sz="4400" u="sng" dirty="0">
                <a:solidFill>
                  <a:srgbClr val="FFFFFF"/>
                </a:solidFill>
                <a:latin typeface="+mj-lt"/>
              </a:rPr>
              <a:t>The Fatigue Uniform</a:t>
            </a:r>
          </a:p>
        </p:txBody>
      </p:sp>
      <p:pic>
        <p:nvPicPr>
          <p:cNvPr id="4" name="Picture 3" descr="Picture 003">
            <a:extLst>
              <a:ext uri="{FF2B5EF4-FFF2-40B4-BE49-F238E27FC236}">
                <a16:creationId xmlns:a16="http://schemas.microsoft.com/office/drawing/2014/main" id="{478DEFF4-DE08-46B1-8B68-35318227C3D3}"/>
              </a:ext>
            </a:extLst>
          </p:cNvPr>
          <p:cNvPicPr>
            <a:picLocks noChangeAspect="1" noChangeArrowheads="1"/>
          </p:cNvPicPr>
          <p:nvPr/>
        </p:nvPicPr>
        <p:blipFill>
          <a:blip r:embed="rId2">
            <a:lum bright="6000"/>
            <a:extLst>
              <a:ext uri="{28A0092B-C50C-407E-A947-70E740481C1C}">
                <a14:useLocalDpi xmlns:a14="http://schemas.microsoft.com/office/drawing/2010/main" val="0"/>
              </a:ext>
            </a:extLst>
          </a:blip>
          <a:srcRect b="12222"/>
          <a:stretch>
            <a:fillRect/>
          </a:stretch>
        </p:blipFill>
        <p:spPr bwMode="auto">
          <a:xfrm>
            <a:off x="0" y="1603716"/>
            <a:ext cx="4572000" cy="490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icture 006">
            <a:extLst>
              <a:ext uri="{FF2B5EF4-FFF2-40B4-BE49-F238E27FC236}">
                <a16:creationId xmlns:a16="http://schemas.microsoft.com/office/drawing/2014/main" id="{518528D6-3A3B-49EE-A164-50320FDA8902}"/>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7326108" y="1157274"/>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C28F007-8F30-44D7-B33A-A7CA9FA01300}"/>
              </a:ext>
            </a:extLst>
          </p:cNvPr>
          <p:cNvSpPr txBox="1"/>
          <p:nvPr/>
        </p:nvSpPr>
        <p:spPr>
          <a:xfrm>
            <a:off x="4981433" y="5134708"/>
            <a:ext cx="6469039" cy="1323439"/>
          </a:xfrm>
          <a:prstGeom prst="rect">
            <a:avLst/>
          </a:prstGeom>
          <a:noFill/>
        </p:spPr>
        <p:txBody>
          <a:bodyPr wrap="square" rtlCol="0">
            <a:spAutoFit/>
          </a:bodyPr>
          <a:lstStyle/>
          <a:p>
            <a:r>
              <a:rPr lang="en-US" sz="4000" dirty="0">
                <a:solidFill>
                  <a:srgbClr val="FFFFFF"/>
                </a:solidFill>
              </a:rPr>
              <a:t>All patches are sown on uniform jacket</a:t>
            </a:r>
          </a:p>
        </p:txBody>
      </p:sp>
    </p:spTree>
    <p:extLst>
      <p:ext uri="{BB962C8B-B14F-4D97-AF65-F5344CB8AC3E}">
        <p14:creationId xmlns:p14="http://schemas.microsoft.com/office/powerpoint/2010/main" val="305909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00EA9D-8481-4801-A22E-03253E59B97C}"/>
              </a:ext>
            </a:extLst>
          </p:cNvPr>
          <p:cNvSpPr txBox="1"/>
          <p:nvPr/>
        </p:nvSpPr>
        <p:spPr>
          <a:xfrm>
            <a:off x="2928731" y="1169586"/>
            <a:ext cx="6096000" cy="1446550"/>
          </a:xfrm>
          <a:prstGeom prst="rect">
            <a:avLst/>
          </a:prstGeom>
          <a:noFill/>
        </p:spPr>
        <p:txBody>
          <a:bodyPr wrap="square">
            <a:spAutoFit/>
          </a:bodyPr>
          <a:lstStyle/>
          <a:p>
            <a:pPr algn="ctr"/>
            <a:r>
              <a:rPr lang="en-US" sz="4400" dirty="0">
                <a:solidFill>
                  <a:srgbClr val="FFFFFF"/>
                </a:solidFill>
                <a:latin typeface="+mj-lt"/>
              </a:rPr>
              <a:t>for the Fatigue Uniform</a:t>
            </a:r>
          </a:p>
        </p:txBody>
      </p:sp>
      <p:sp>
        <p:nvSpPr>
          <p:cNvPr id="5" name="TextBox 4">
            <a:extLst>
              <a:ext uri="{FF2B5EF4-FFF2-40B4-BE49-F238E27FC236}">
                <a16:creationId xmlns:a16="http://schemas.microsoft.com/office/drawing/2014/main" id="{43880CC7-1148-4F64-9F69-8FE58AED8F57}"/>
              </a:ext>
            </a:extLst>
          </p:cNvPr>
          <p:cNvSpPr txBox="1"/>
          <p:nvPr/>
        </p:nvSpPr>
        <p:spPr>
          <a:xfrm>
            <a:off x="3043722" y="444051"/>
            <a:ext cx="6104556" cy="769441"/>
          </a:xfrm>
          <a:prstGeom prst="rect">
            <a:avLst/>
          </a:prstGeom>
          <a:noFill/>
        </p:spPr>
        <p:txBody>
          <a:bodyPr wrap="none" rtlCol="0">
            <a:spAutoFit/>
          </a:bodyPr>
          <a:lstStyle/>
          <a:p>
            <a:r>
              <a:rPr lang="en-US" sz="4400" dirty="0">
                <a:solidFill>
                  <a:srgbClr val="FFFFFF"/>
                </a:solidFill>
              </a:rPr>
              <a:t>Authorized Headgear</a:t>
            </a:r>
          </a:p>
        </p:txBody>
      </p:sp>
      <p:pic>
        <p:nvPicPr>
          <p:cNvPr id="7" name="Picture 5" descr="Picture 008">
            <a:extLst>
              <a:ext uri="{FF2B5EF4-FFF2-40B4-BE49-F238E27FC236}">
                <a16:creationId xmlns:a16="http://schemas.microsoft.com/office/drawing/2014/main" id="{1BDD3A45-4CB1-4106-B0EB-3DB9A6CB3669}"/>
              </a:ext>
            </a:extLst>
          </p:cNvPr>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7852016" y="2359702"/>
            <a:ext cx="4108175" cy="328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CBFF3DA-30E7-457E-9479-F63F9B1C7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809" y="2359702"/>
            <a:ext cx="4108173" cy="3101009"/>
          </a:xfrm>
          <a:prstGeom prst="rect">
            <a:avLst/>
          </a:prstGeom>
        </p:spPr>
      </p:pic>
      <p:sp>
        <p:nvSpPr>
          <p:cNvPr id="10" name="TextBox 9">
            <a:extLst>
              <a:ext uri="{FF2B5EF4-FFF2-40B4-BE49-F238E27FC236}">
                <a16:creationId xmlns:a16="http://schemas.microsoft.com/office/drawing/2014/main" id="{2C725305-FAF4-4299-8CBD-52656151E107}"/>
              </a:ext>
            </a:extLst>
          </p:cNvPr>
          <p:cNvSpPr txBox="1"/>
          <p:nvPr/>
        </p:nvSpPr>
        <p:spPr>
          <a:xfrm>
            <a:off x="231808" y="5516363"/>
            <a:ext cx="5082313" cy="1323439"/>
          </a:xfrm>
          <a:prstGeom prst="rect">
            <a:avLst/>
          </a:prstGeom>
          <a:noFill/>
        </p:spPr>
        <p:txBody>
          <a:bodyPr wrap="square" rtlCol="0">
            <a:spAutoFit/>
          </a:bodyPr>
          <a:lstStyle/>
          <a:p>
            <a:r>
              <a:rPr lang="en-US" sz="2000" dirty="0">
                <a:solidFill>
                  <a:srgbClr val="FFFFFF"/>
                </a:solidFill>
              </a:rPr>
              <a:t>Pershing Cap with gold band and gold chin strap for Past Commanders and Grand Officers and a Silver band and silver chin strap for Sir Knights.</a:t>
            </a:r>
          </a:p>
        </p:txBody>
      </p:sp>
      <p:sp>
        <p:nvSpPr>
          <p:cNvPr id="11" name="TextBox 10">
            <a:extLst>
              <a:ext uri="{FF2B5EF4-FFF2-40B4-BE49-F238E27FC236}">
                <a16:creationId xmlns:a16="http://schemas.microsoft.com/office/drawing/2014/main" id="{F7C024C2-34FA-4F31-A1EA-BD2CB934BFB7}"/>
              </a:ext>
            </a:extLst>
          </p:cNvPr>
          <p:cNvSpPr txBox="1"/>
          <p:nvPr/>
        </p:nvSpPr>
        <p:spPr>
          <a:xfrm>
            <a:off x="7782818" y="5716417"/>
            <a:ext cx="4095993" cy="400110"/>
          </a:xfrm>
          <a:prstGeom prst="rect">
            <a:avLst/>
          </a:prstGeom>
          <a:noFill/>
        </p:spPr>
        <p:txBody>
          <a:bodyPr wrap="none" rtlCol="0">
            <a:spAutoFit/>
          </a:bodyPr>
          <a:lstStyle/>
          <a:p>
            <a:r>
              <a:rPr lang="en-US" sz="2000" dirty="0">
                <a:solidFill>
                  <a:srgbClr val="FFFFFF"/>
                </a:solidFill>
              </a:rPr>
              <a:t>Bell Crown Cap with gold band</a:t>
            </a:r>
          </a:p>
        </p:txBody>
      </p:sp>
    </p:spTree>
    <p:extLst>
      <p:ext uri="{BB962C8B-B14F-4D97-AF65-F5344CB8AC3E}">
        <p14:creationId xmlns:p14="http://schemas.microsoft.com/office/powerpoint/2010/main" val="3644939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8DCFEC-F856-457D-90EF-CC1378574181}"/>
              </a:ext>
            </a:extLst>
          </p:cNvPr>
          <p:cNvSpPr txBox="1"/>
          <p:nvPr/>
        </p:nvSpPr>
        <p:spPr>
          <a:xfrm>
            <a:off x="1" y="448235"/>
            <a:ext cx="12191999" cy="1477328"/>
          </a:xfrm>
          <a:prstGeom prst="rect">
            <a:avLst/>
          </a:prstGeom>
          <a:noFill/>
        </p:spPr>
        <p:txBody>
          <a:bodyPr wrap="square" rtlCol="0">
            <a:spAutoFit/>
          </a:bodyPr>
          <a:lstStyle/>
          <a:p>
            <a:pPr algn="ctr"/>
            <a:r>
              <a:rPr lang="en-US" sz="7200" u="sng" dirty="0">
                <a:solidFill>
                  <a:srgbClr val="FFFFFF"/>
                </a:solidFill>
              </a:rPr>
              <a:t>The Cap and Mantle</a:t>
            </a:r>
          </a:p>
          <a:p>
            <a:pPr algn="ctr"/>
            <a:endParaRPr lang="en-US" dirty="0"/>
          </a:p>
        </p:txBody>
      </p:sp>
      <p:pic>
        <p:nvPicPr>
          <p:cNvPr id="6" name="Picture 5">
            <a:extLst>
              <a:ext uri="{FF2B5EF4-FFF2-40B4-BE49-F238E27FC236}">
                <a16:creationId xmlns:a16="http://schemas.microsoft.com/office/drawing/2014/main" id="{7D7E8C6F-D67A-47EC-BD99-1A9D2A9E35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125" y="1729348"/>
            <a:ext cx="7143750" cy="4295775"/>
          </a:xfrm>
          <a:prstGeom prst="rect">
            <a:avLst/>
          </a:prstGeom>
        </p:spPr>
      </p:pic>
      <p:sp>
        <p:nvSpPr>
          <p:cNvPr id="7" name="TextBox 6">
            <a:extLst>
              <a:ext uri="{FF2B5EF4-FFF2-40B4-BE49-F238E27FC236}">
                <a16:creationId xmlns:a16="http://schemas.microsoft.com/office/drawing/2014/main" id="{B532DA35-9BD5-459E-9359-63DD87A7D577}"/>
              </a:ext>
            </a:extLst>
          </p:cNvPr>
          <p:cNvSpPr txBox="1"/>
          <p:nvPr/>
        </p:nvSpPr>
        <p:spPr>
          <a:xfrm>
            <a:off x="8211671" y="6275294"/>
            <a:ext cx="2991525" cy="369332"/>
          </a:xfrm>
          <a:prstGeom prst="rect">
            <a:avLst/>
          </a:prstGeom>
          <a:noFill/>
        </p:spPr>
        <p:txBody>
          <a:bodyPr wrap="none" rtlCol="0">
            <a:spAutoFit/>
          </a:bodyPr>
          <a:lstStyle/>
          <a:p>
            <a:r>
              <a:rPr lang="en-US" dirty="0">
                <a:solidFill>
                  <a:srgbClr val="FFFFFF"/>
                </a:solidFill>
              </a:rPr>
              <a:t>Vincennes Commandery</a:t>
            </a:r>
          </a:p>
        </p:txBody>
      </p:sp>
    </p:spTree>
    <p:extLst>
      <p:ext uri="{BB962C8B-B14F-4D97-AF65-F5344CB8AC3E}">
        <p14:creationId xmlns:p14="http://schemas.microsoft.com/office/powerpoint/2010/main" val="1749859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erson wearing a costume&#10;&#10;Description automatically generated">
            <a:extLst>
              <a:ext uri="{FF2B5EF4-FFF2-40B4-BE49-F238E27FC236}">
                <a16:creationId xmlns:a16="http://schemas.microsoft.com/office/drawing/2014/main" id="{1C58452C-E6A5-415E-9733-593E97F179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2431" y="1552023"/>
            <a:ext cx="3073400" cy="4946650"/>
          </a:xfrm>
          <a:prstGeom prst="rect">
            <a:avLst/>
          </a:prstGeom>
        </p:spPr>
      </p:pic>
      <p:sp>
        <p:nvSpPr>
          <p:cNvPr id="4" name="TextBox 3">
            <a:extLst>
              <a:ext uri="{FF2B5EF4-FFF2-40B4-BE49-F238E27FC236}">
                <a16:creationId xmlns:a16="http://schemas.microsoft.com/office/drawing/2014/main" id="{58A21197-0CDD-480A-951A-79DAA50C0E24}"/>
              </a:ext>
            </a:extLst>
          </p:cNvPr>
          <p:cNvSpPr txBox="1"/>
          <p:nvPr/>
        </p:nvSpPr>
        <p:spPr>
          <a:xfrm>
            <a:off x="3646001" y="346890"/>
            <a:ext cx="4756430" cy="769441"/>
          </a:xfrm>
          <a:prstGeom prst="rect">
            <a:avLst/>
          </a:prstGeom>
          <a:noFill/>
        </p:spPr>
        <p:txBody>
          <a:bodyPr wrap="none" rtlCol="0">
            <a:spAutoFit/>
          </a:bodyPr>
          <a:lstStyle/>
          <a:p>
            <a:r>
              <a:rPr lang="en-US" sz="4400" u="sng" dirty="0">
                <a:solidFill>
                  <a:srgbClr val="FFFFFF"/>
                </a:solidFill>
              </a:rPr>
              <a:t>Cap and Mantle</a:t>
            </a:r>
          </a:p>
        </p:txBody>
      </p:sp>
      <p:sp>
        <p:nvSpPr>
          <p:cNvPr id="5" name="TextBox 4">
            <a:extLst>
              <a:ext uri="{FF2B5EF4-FFF2-40B4-BE49-F238E27FC236}">
                <a16:creationId xmlns:a16="http://schemas.microsoft.com/office/drawing/2014/main" id="{3B55CBB6-D07A-48F1-B2FB-D301FC6D3467}"/>
              </a:ext>
            </a:extLst>
          </p:cNvPr>
          <p:cNvSpPr txBox="1"/>
          <p:nvPr/>
        </p:nvSpPr>
        <p:spPr>
          <a:xfrm>
            <a:off x="716169" y="1116331"/>
            <a:ext cx="6705600" cy="5786199"/>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FFFFFF"/>
                </a:solidFill>
              </a:rPr>
              <a:t>Solid black tie (no markings on tie)</a:t>
            </a:r>
          </a:p>
          <a:p>
            <a:pPr marL="285750" indent="-285750">
              <a:buFont typeface="Arial" panose="020B0604020202020204" pitchFamily="34" charset="0"/>
              <a:buChar char="•"/>
            </a:pPr>
            <a:r>
              <a:rPr lang="en-US" sz="3200" dirty="0">
                <a:solidFill>
                  <a:srgbClr val="FFFFFF"/>
                </a:solidFill>
              </a:rPr>
              <a:t>Long sleeve white shirt</a:t>
            </a:r>
          </a:p>
          <a:p>
            <a:pPr marL="285750" indent="-285750">
              <a:buFont typeface="Arial" panose="020B0604020202020204" pitchFamily="34" charset="0"/>
              <a:buChar char="•"/>
            </a:pPr>
            <a:r>
              <a:rPr lang="en-US" sz="3200" dirty="0">
                <a:solidFill>
                  <a:srgbClr val="FFFFFF"/>
                </a:solidFill>
              </a:rPr>
              <a:t>Black pants</a:t>
            </a:r>
          </a:p>
          <a:p>
            <a:pPr marL="285750" indent="-285750">
              <a:buFont typeface="Arial" panose="020B0604020202020204" pitchFamily="34" charset="0"/>
              <a:buChar char="•"/>
            </a:pPr>
            <a:r>
              <a:rPr lang="en-US" sz="3200" dirty="0">
                <a:solidFill>
                  <a:srgbClr val="FFFFFF"/>
                </a:solidFill>
              </a:rPr>
              <a:t>Grand Commandery Collar goes on outside of Mantle</a:t>
            </a:r>
          </a:p>
          <a:p>
            <a:pPr marL="285750" indent="-285750">
              <a:buFont typeface="Arial" panose="020B0604020202020204" pitchFamily="34" charset="0"/>
              <a:buChar char="•"/>
            </a:pPr>
            <a:r>
              <a:rPr lang="en-US" sz="3200" dirty="0">
                <a:solidFill>
                  <a:srgbClr val="FFFFFF"/>
                </a:solidFill>
              </a:rPr>
              <a:t>White or buff gloves</a:t>
            </a:r>
          </a:p>
          <a:p>
            <a:pPr marL="285750" indent="-285750">
              <a:buFont typeface="Arial" panose="020B0604020202020204" pitchFamily="34" charset="0"/>
              <a:buChar char="•"/>
            </a:pPr>
            <a:r>
              <a:rPr lang="en-US" sz="3200" dirty="0">
                <a:solidFill>
                  <a:srgbClr val="FFFFFF"/>
                </a:solidFill>
              </a:rPr>
              <a:t>No jewels are to be worn on Mantle</a:t>
            </a:r>
          </a:p>
          <a:p>
            <a:pPr marL="285750" indent="-285750">
              <a:buFont typeface="Arial" panose="020B0604020202020204" pitchFamily="34" charset="0"/>
              <a:buChar char="•"/>
            </a:pPr>
            <a:r>
              <a:rPr lang="en-US" sz="3200" dirty="0">
                <a:solidFill>
                  <a:srgbClr val="FFFFFF"/>
                </a:solidFill>
              </a:rPr>
              <a:t>Office Jewel is worn around the neck on a chain</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439961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246B35-ECCB-4292-80C6-BFF541A0046C}"/>
              </a:ext>
            </a:extLst>
          </p:cNvPr>
          <p:cNvSpPr txBox="1"/>
          <p:nvPr/>
        </p:nvSpPr>
        <p:spPr>
          <a:xfrm>
            <a:off x="1183440" y="2650434"/>
            <a:ext cx="9825126" cy="1200329"/>
          </a:xfrm>
          <a:prstGeom prst="rect">
            <a:avLst/>
          </a:prstGeom>
          <a:noFill/>
        </p:spPr>
        <p:txBody>
          <a:bodyPr wrap="none" rtlCol="0">
            <a:spAutoFit/>
          </a:bodyPr>
          <a:lstStyle/>
          <a:p>
            <a:pPr algn="ctr"/>
            <a:r>
              <a:rPr lang="en-US" sz="7200" u="sng" dirty="0">
                <a:solidFill>
                  <a:srgbClr val="FFFFFF"/>
                </a:solidFill>
              </a:rPr>
              <a:t>Commandery Swords</a:t>
            </a:r>
          </a:p>
        </p:txBody>
      </p:sp>
    </p:spTree>
    <p:extLst>
      <p:ext uri="{BB962C8B-B14F-4D97-AF65-F5344CB8AC3E}">
        <p14:creationId xmlns:p14="http://schemas.microsoft.com/office/powerpoint/2010/main" val="3452740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weapon, knife&#10;&#10;Description automatically generated">
            <a:extLst>
              <a:ext uri="{FF2B5EF4-FFF2-40B4-BE49-F238E27FC236}">
                <a16:creationId xmlns:a16="http://schemas.microsoft.com/office/drawing/2014/main" id="{284463DD-BB3A-485F-AA32-02A44EBF3D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9773" y="815927"/>
            <a:ext cx="3107946" cy="3140042"/>
          </a:xfrm>
          <a:prstGeom prst="rect">
            <a:avLst/>
          </a:prstGeom>
        </p:spPr>
      </p:pic>
      <p:sp>
        <p:nvSpPr>
          <p:cNvPr id="4" name="TextBox 3">
            <a:extLst>
              <a:ext uri="{FF2B5EF4-FFF2-40B4-BE49-F238E27FC236}">
                <a16:creationId xmlns:a16="http://schemas.microsoft.com/office/drawing/2014/main" id="{5FF9BF9F-7E2A-4C8E-97F9-5A898A63650C}"/>
              </a:ext>
            </a:extLst>
          </p:cNvPr>
          <p:cNvSpPr txBox="1"/>
          <p:nvPr/>
        </p:nvSpPr>
        <p:spPr>
          <a:xfrm>
            <a:off x="987083" y="1871004"/>
            <a:ext cx="6710289" cy="1107996"/>
          </a:xfrm>
          <a:prstGeom prst="rect">
            <a:avLst/>
          </a:prstGeom>
          <a:noFill/>
        </p:spPr>
        <p:txBody>
          <a:bodyPr wrap="square" rtlCol="0">
            <a:spAutoFit/>
          </a:bodyPr>
          <a:lstStyle/>
          <a:p>
            <a:r>
              <a:rPr lang="en-US" sz="6600" dirty="0">
                <a:solidFill>
                  <a:schemeClr val="bg1"/>
                </a:solidFill>
              </a:rPr>
              <a:t>Sir Knight Sword</a:t>
            </a:r>
          </a:p>
        </p:txBody>
      </p:sp>
      <p:sp>
        <p:nvSpPr>
          <p:cNvPr id="5" name="TextBox 4">
            <a:extLst>
              <a:ext uri="{FF2B5EF4-FFF2-40B4-BE49-F238E27FC236}">
                <a16:creationId xmlns:a16="http://schemas.microsoft.com/office/drawing/2014/main" id="{49BFA46D-6F06-4C85-A896-E4D7E67A3174}"/>
              </a:ext>
            </a:extLst>
          </p:cNvPr>
          <p:cNvSpPr txBox="1"/>
          <p:nvPr/>
        </p:nvSpPr>
        <p:spPr>
          <a:xfrm>
            <a:off x="2127279" y="4118164"/>
            <a:ext cx="6979796" cy="2123658"/>
          </a:xfrm>
          <a:prstGeom prst="rect">
            <a:avLst/>
          </a:prstGeom>
          <a:noFill/>
        </p:spPr>
        <p:txBody>
          <a:bodyPr wrap="none" rtlCol="0">
            <a:spAutoFit/>
          </a:bodyPr>
          <a:lstStyle/>
          <a:p>
            <a:pPr marL="285750" indent="-285750">
              <a:buFont typeface="Arial" panose="020B0604020202020204" pitchFamily="34" charset="0"/>
              <a:buChar char="•"/>
            </a:pPr>
            <a:r>
              <a:rPr lang="en-US" sz="4400" dirty="0">
                <a:solidFill>
                  <a:schemeClr val="bg1"/>
                </a:solidFill>
              </a:rPr>
              <a:t>Silver crown and sheath</a:t>
            </a:r>
          </a:p>
          <a:p>
            <a:pPr marL="285750" indent="-285750">
              <a:buFont typeface="Arial" panose="020B0604020202020204" pitchFamily="34" charset="0"/>
              <a:buChar char="•"/>
            </a:pPr>
            <a:r>
              <a:rPr lang="en-US" sz="4400" dirty="0">
                <a:solidFill>
                  <a:schemeClr val="bg1"/>
                </a:solidFill>
              </a:rPr>
              <a:t>Black handle</a:t>
            </a:r>
          </a:p>
          <a:p>
            <a:pPr marL="285750" indent="-285750">
              <a:buFont typeface="Arial" panose="020B0604020202020204" pitchFamily="34" charset="0"/>
              <a:buChar char="•"/>
            </a:pPr>
            <a:r>
              <a:rPr lang="en-US" sz="4400" dirty="0">
                <a:solidFill>
                  <a:schemeClr val="bg1"/>
                </a:solidFill>
              </a:rPr>
              <a:t>No Chain</a:t>
            </a:r>
          </a:p>
        </p:txBody>
      </p:sp>
    </p:spTree>
    <p:extLst>
      <p:ext uri="{BB962C8B-B14F-4D97-AF65-F5344CB8AC3E}">
        <p14:creationId xmlns:p14="http://schemas.microsoft.com/office/powerpoint/2010/main" val="3862589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lose up of a tool&#10;&#10;Description automatically generated">
            <a:extLst>
              <a:ext uri="{FF2B5EF4-FFF2-40B4-BE49-F238E27FC236}">
                <a16:creationId xmlns:a16="http://schemas.microsoft.com/office/drawing/2014/main" id="{81BE57AC-4BB7-42F9-9CD8-1E7C8D1EC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162" y="524964"/>
            <a:ext cx="4251667" cy="3511648"/>
          </a:xfrm>
          <a:prstGeom prst="rect">
            <a:avLst/>
          </a:prstGeom>
        </p:spPr>
      </p:pic>
      <p:sp>
        <p:nvSpPr>
          <p:cNvPr id="4" name="TextBox 3">
            <a:extLst>
              <a:ext uri="{FF2B5EF4-FFF2-40B4-BE49-F238E27FC236}">
                <a16:creationId xmlns:a16="http://schemas.microsoft.com/office/drawing/2014/main" id="{75425226-C88D-4F23-BD3D-8F763A66EF09}"/>
              </a:ext>
            </a:extLst>
          </p:cNvPr>
          <p:cNvSpPr txBox="1"/>
          <p:nvPr/>
        </p:nvSpPr>
        <p:spPr>
          <a:xfrm>
            <a:off x="4804829" y="1726790"/>
            <a:ext cx="7422225" cy="2123658"/>
          </a:xfrm>
          <a:prstGeom prst="rect">
            <a:avLst/>
          </a:prstGeom>
          <a:noFill/>
        </p:spPr>
        <p:txBody>
          <a:bodyPr wrap="none" rtlCol="0">
            <a:spAutoFit/>
          </a:bodyPr>
          <a:lstStyle/>
          <a:p>
            <a:r>
              <a:rPr lang="en-US" sz="6600" dirty="0">
                <a:solidFill>
                  <a:schemeClr val="bg1"/>
                </a:solidFill>
              </a:rPr>
              <a:t>Past Commander</a:t>
            </a:r>
          </a:p>
          <a:p>
            <a:pPr algn="ctr"/>
            <a:r>
              <a:rPr lang="en-US" sz="6600" dirty="0">
                <a:solidFill>
                  <a:schemeClr val="bg1"/>
                </a:solidFill>
              </a:rPr>
              <a:t> Sword</a:t>
            </a:r>
          </a:p>
        </p:txBody>
      </p:sp>
      <p:sp>
        <p:nvSpPr>
          <p:cNvPr id="6" name="TextBox 5">
            <a:extLst>
              <a:ext uri="{FF2B5EF4-FFF2-40B4-BE49-F238E27FC236}">
                <a16:creationId xmlns:a16="http://schemas.microsoft.com/office/drawing/2014/main" id="{330A02F1-8D80-49C4-AD20-54CE0DC0BBDC}"/>
              </a:ext>
            </a:extLst>
          </p:cNvPr>
          <p:cNvSpPr txBox="1"/>
          <p:nvPr/>
        </p:nvSpPr>
        <p:spPr>
          <a:xfrm>
            <a:off x="2265924" y="4209378"/>
            <a:ext cx="8185245" cy="2123658"/>
          </a:xfrm>
          <a:prstGeom prst="rect">
            <a:avLst/>
          </a:prstGeom>
          <a:noFill/>
        </p:spPr>
        <p:txBody>
          <a:bodyPr wrap="square">
            <a:spAutoFit/>
          </a:bodyPr>
          <a:lstStyle/>
          <a:p>
            <a:pPr marL="285750" indent="-285750">
              <a:buFont typeface="Arial" panose="020B0604020202020204" pitchFamily="34" charset="0"/>
              <a:buChar char="•"/>
            </a:pPr>
            <a:r>
              <a:rPr lang="en-US" sz="4400" dirty="0">
                <a:solidFill>
                  <a:schemeClr val="bg1"/>
                </a:solidFill>
              </a:rPr>
              <a:t>Gold crown and sheath</a:t>
            </a:r>
          </a:p>
          <a:p>
            <a:pPr marL="285750" indent="-285750">
              <a:buFont typeface="Arial" panose="020B0604020202020204" pitchFamily="34" charset="0"/>
              <a:buChar char="•"/>
            </a:pPr>
            <a:r>
              <a:rPr lang="en-US" sz="4400" dirty="0">
                <a:solidFill>
                  <a:schemeClr val="bg1"/>
                </a:solidFill>
              </a:rPr>
              <a:t>White handle</a:t>
            </a:r>
          </a:p>
          <a:p>
            <a:pPr marL="285750" indent="-285750">
              <a:buFont typeface="Arial" panose="020B0604020202020204" pitchFamily="34" charset="0"/>
              <a:buChar char="•"/>
            </a:pPr>
            <a:r>
              <a:rPr lang="en-US" sz="4400" dirty="0">
                <a:solidFill>
                  <a:schemeClr val="bg1"/>
                </a:solidFill>
              </a:rPr>
              <a:t>No Chain</a:t>
            </a:r>
          </a:p>
        </p:txBody>
      </p:sp>
    </p:spTree>
    <p:extLst>
      <p:ext uri="{BB962C8B-B14F-4D97-AF65-F5344CB8AC3E}">
        <p14:creationId xmlns:p14="http://schemas.microsoft.com/office/powerpoint/2010/main" val="3993431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erson in a costume&#10;&#10;Description automatically generated">
            <a:extLst>
              <a:ext uri="{FF2B5EF4-FFF2-40B4-BE49-F238E27FC236}">
                <a16:creationId xmlns:a16="http://schemas.microsoft.com/office/drawing/2014/main" id="{A335D1BE-348D-4048-9289-9A24E432D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270"/>
            <a:ext cx="12377529" cy="6977270"/>
          </a:xfrm>
          <a:prstGeom prst="rect">
            <a:avLst/>
          </a:prstGeom>
        </p:spPr>
      </p:pic>
      <p:sp>
        <p:nvSpPr>
          <p:cNvPr id="4" name="TextBox 3">
            <a:extLst>
              <a:ext uri="{FF2B5EF4-FFF2-40B4-BE49-F238E27FC236}">
                <a16:creationId xmlns:a16="http://schemas.microsoft.com/office/drawing/2014/main" id="{2C789573-E10C-448F-B5A3-61D1E4E63BA8}"/>
              </a:ext>
            </a:extLst>
          </p:cNvPr>
          <p:cNvSpPr txBox="1"/>
          <p:nvPr/>
        </p:nvSpPr>
        <p:spPr>
          <a:xfrm>
            <a:off x="1630017" y="318052"/>
            <a:ext cx="3021496" cy="769441"/>
          </a:xfrm>
          <a:prstGeom prst="rect">
            <a:avLst/>
          </a:prstGeom>
          <a:noFill/>
        </p:spPr>
        <p:txBody>
          <a:bodyPr wrap="square" rtlCol="0">
            <a:spAutoFit/>
          </a:bodyPr>
          <a:lstStyle/>
          <a:p>
            <a:r>
              <a:rPr lang="en-US" sz="4400" dirty="0"/>
              <a:t>Question?</a:t>
            </a:r>
          </a:p>
        </p:txBody>
      </p:sp>
    </p:spTree>
    <p:extLst>
      <p:ext uri="{BB962C8B-B14F-4D97-AF65-F5344CB8AC3E}">
        <p14:creationId xmlns:p14="http://schemas.microsoft.com/office/powerpoint/2010/main" val="3989602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2D48004-3F4E-4B42-A568-442ECE5EF743}"/>
              </a:ext>
            </a:extLst>
          </p:cNvPr>
          <p:cNvSpPr txBox="1"/>
          <p:nvPr/>
        </p:nvSpPr>
        <p:spPr>
          <a:xfrm>
            <a:off x="0" y="1720840"/>
            <a:ext cx="12192000" cy="3416320"/>
          </a:xfrm>
          <a:prstGeom prst="rect">
            <a:avLst/>
          </a:prstGeom>
          <a:noFill/>
        </p:spPr>
        <p:txBody>
          <a:bodyPr wrap="square" rtlCol="0">
            <a:spAutoFit/>
          </a:bodyPr>
          <a:lstStyle/>
          <a:p>
            <a:pPr algn="ctr"/>
            <a:r>
              <a:rPr lang="en-US" sz="7200" dirty="0">
                <a:solidFill>
                  <a:srgbClr val="FFFFFF"/>
                </a:solidFill>
                <a:latin typeface="+mj-lt"/>
              </a:rPr>
              <a:t>There are 4 types of Uniforms authorized  in Indiana</a:t>
            </a:r>
          </a:p>
        </p:txBody>
      </p:sp>
    </p:spTree>
    <p:extLst>
      <p:ext uri="{BB962C8B-B14F-4D97-AF65-F5344CB8AC3E}">
        <p14:creationId xmlns:p14="http://schemas.microsoft.com/office/powerpoint/2010/main" val="2139228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8DCFEC-F856-457D-90EF-CC1378574181}"/>
              </a:ext>
            </a:extLst>
          </p:cNvPr>
          <p:cNvSpPr txBox="1"/>
          <p:nvPr/>
        </p:nvSpPr>
        <p:spPr>
          <a:xfrm>
            <a:off x="1" y="666357"/>
            <a:ext cx="12191999" cy="1477328"/>
          </a:xfrm>
          <a:prstGeom prst="rect">
            <a:avLst/>
          </a:prstGeom>
          <a:noFill/>
        </p:spPr>
        <p:txBody>
          <a:bodyPr wrap="square" rtlCol="0">
            <a:spAutoFit/>
          </a:bodyPr>
          <a:lstStyle/>
          <a:p>
            <a:pPr algn="ctr"/>
            <a:r>
              <a:rPr lang="en-US" sz="7200" u="sng" dirty="0">
                <a:solidFill>
                  <a:srgbClr val="FFFFFF"/>
                </a:solidFill>
              </a:rPr>
              <a:t>The Standard Uniform</a:t>
            </a:r>
          </a:p>
          <a:p>
            <a:pPr algn="ctr"/>
            <a:endParaRPr lang="en-US" dirty="0"/>
          </a:p>
        </p:txBody>
      </p:sp>
      <p:pic>
        <p:nvPicPr>
          <p:cNvPr id="6" name="Picture 5">
            <a:extLst>
              <a:ext uri="{FF2B5EF4-FFF2-40B4-BE49-F238E27FC236}">
                <a16:creationId xmlns:a16="http://schemas.microsoft.com/office/drawing/2014/main" id="{52354C0D-ABCA-4D35-875D-E2A57E1C43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874743"/>
            <a:ext cx="9144000" cy="3638550"/>
          </a:xfrm>
          <a:prstGeom prst="rect">
            <a:avLst/>
          </a:prstGeom>
        </p:spPr>
      </p:pic>
      <p:sp>
        <p:nvSpPr>
          <p:cNvPr id="7" name="TextBox 6">
            <a:extLst>
              <a:ext uri="{FF2B5EF4-FFF2-40B4-BE49-F238E27FC236}">
                <a16:creationId xmlns:a16="http://schemas.microsoft.com/office/drawing/2014/main" id="{71DA0EC5-14D1-4F65-963B-434C3B20A812}"/>
              </a:ext>
            </a:extLst>
          </p:cNvPr>
          <p:cNvSpPr txBox="1"/>
          <p:nvPr/>
        </p:nvSpPr>
        <p:spPr>
          <a:xfrm>
            <a:off x="7637929" y="5791200"/>
            <a:ext cx="3248005" cy="369332"/>
          </a:xfrm>
          <a:prstGeom prst="rect">
            <a:avLst/>
          </a:prstGeom>
          <a:noFill/>
        </p:spPr>
        <p:txBody>
          <a:bodyPr wrap="none" rtlCol="0">
            <a:spAutoFit/>
          </a:bodyPr>
          <a:lstStyle/>
          <a:p>
            <a:r>
              <a:rPr lang="en-US" dirty="0">
                <a:solidFill>
                  <a:srgbClr val="FFFFFF"/>
                </a:solidFill>
              </a:rPr>
              <a:t>Grand Commandery 2019</a:t>
            </a:r>
          </a:p>
        </p:txBody>
      </p:sp>
    </p:spTree>
    <p:extLst>
      <p:ext uri="{BB962C8B-B14F-4D97-AF65-F5344CB8AC3E}">
        <p14:creationId xmlns:p14="http://schemas.microsoft.com/office/powerpoint/2010/main" val="3809040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452E53A-5EE4-4A82-9AB5-0538CBC6A973}"/>
              </a:ext>
            </a:extLst>
          </p:cNvPr>
          <p:cNvGrpSpPr>
            <a:grpSpLocks/>
          </p:cNvGrpSpPr>
          <p:nvPr/>
        </p:nvGrpSpPr>
        <p:grpSpPr bwMode="auto">
          <a:xfrm>
            <a:off x="142875" y="919737"/>
            <a:ext cx="5953125" cy="5746819"/>
            <a:chOff x="894" y="480"/>
            <a:chExt cx="3750" cy="3476"/>
          </a:xfrm>
        </p:grpSpPr>
        <p:pic>
          <p:nvPicPr>
            <p:cNvPr id="9" name="Picture 8" descr="DBC-1">
              <a:extLst>
                <a:ext uri="{FF2B5EF4-FFF2-40B4-BE49-F238E27FC236}">
                  <a16:creationId xmlns:a16="http://schemas.microsoft.com/office/drawing/2014/main" id="{4BC28BAB-11A1-4BA1-8408-057C1B19B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876" b="71747"/>
            <a:stretch>
              <a:fillRect/>
            </a:stretch>
          </p:blipFill>
          <p:spPr bwMode="auto">
            <a:xfrm>
              <a:off x="896" y="480"/>
              <a:ext cx="374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DBC-1">
              <a:extLst>
                <a:ext uri="{FF2B5EF4-FFF2-40B4-BE49-F238E27FC236}">
                  <a16:creationId xmlns:a16="http://schemas.microsoft.com/office/drawing/2014/main" id="{D4AD2FAC-7427-44DE-AA58-3E1049B0D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1598" b="59206"/>
            <a:stretch>
              <a:fillRect/>
            </a:stretch>
          </p:blipFill>
          <p:spPr bwMode="auto">
            <a:xfrm>
              <a:off x="894" y="1392"/>
              <a:ext cx="374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DBC-1">
              <a:extLst>
                <a:ext uri="{FF2B5EF4-FFF2-40B4-BE49-F238E27FC236}">
                  <a16:creationId xmlns:a16="http://schemas.microsoft.com/office/drawing/2014/main" id="{E9648AD8-BC3C-4A1A-A596-DB44EDA520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7482" b="41649"/>
            <a:stretch>
              <a:fillRect/>
            </a:stretch>
          </p:blipFill>
          <p:spPr bwMode="auto">
            <a:xfrm>
              <a:off x="894" y="2112"/>
              <a:ext cx="3748"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DBC-1">
              <a:extLst>
                <a:ext uri="{FF2B5EF4-FFF2-40B4-BE49-F238E27FC236}">
                  <a16:creationId xmlns:a16="http://schemas.microsoft.com/office/drawing/2014/main" id="{4FFC44FF-5A3C-4947-B890-D5592FB2D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0894" b="10712"/>
            <a:stretch>
              <a:fillRect/>
            </a:stretch>
          </p:blipFill>
          <p:spPr bwMode="auto">
            <a:xfrm>
              <a:off x="894" y="2880"/>
              <a:ext cx="3744" cy="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a:extLst>
              <a:ext uri="{FF2B5EF4-FFF2-40B4-BE49-F238E27FC236}">
                <a16:creationId xmlns:a16="http://schemas.microsoft.com/office/drawing/2014/main" id="{C526D538-CE48-4DAB-B54D-9A5DE17CB762}"/>
              </a:ext>
            </a:extLst>
          </p:cNvPr>
          <p:cNvSpPr txBox="1"/>
          <p:nvPr/>
        </p:nvSpPr>
        <p:spPr>
          <a:xfrm>
            <a:off x="2827889" y="150297"/>
            <a:ext cx="6235148" cy="769441"/>
          </a:xfrm>
          <a:prstGeom prst="rect">
            <a:avLst/>
          </a:prstGeom>
          <a:noFill/>
        </p:spPr>
        <p:txBody>
          <a:bodyPr wrap="square" rtlCol="0">
            <a:spAutoFit/>
          </a:bodyPr>
          <a:lstStyle/>
          <a:p>
            <a:pPr algn="ctr"/>
            <a:r>
              <a:rPr lang="en-US" sz="4400" u="sng" dirty="0">
                <a:solidFill>
                  <a:srgbClr val="FFFFFF"/>
                </a:solidFill>
              </a:rPr>
              <a:t>Jewels And Bars</a:t>
            </a:r>
          </a:p>
        </p:txBody>
      </p:sp>
      <p:sp>
        <p:nvSpPr>
          <p:cNvPr id="17" name="TextBox 16">
            <a:extLst>
              <a:ext uri="{FF2B5EF4-FFF2-40B4-BE49-F238E27FC236}">
                <a16:creationId xmlns:a16="http://schemas.microsoft.com/office/drawing/2014/main" id="{77B6EB22-CE5D-4EC8-BA73-5E699D5B0A24}"/>
              </a:ext>
            </a:extLst>
          </p:cNvPr>
          <p:cNvSpPr txBox="1"/>
          <p:nvPr/>
        </p:nvSpPr>
        <p:spPr>
          <a:xfrm>
            <a:off x="6231988" y="2271321"/>
            <a:ext cx="5817136" cy="2308324"/>
          </a:xfrm>
          <a:prstGeom prst="rect">
            <a:avLst/>
          </a:prstGeom>
          <a:noFill/>
        </p:spPr>
        <p:txBody>
          <a:bodyPr wrap="square">
            <a:spAutoFit/>
          </a:bodyPr>
          <a:lstStyle/>
          <a:p>
            <a:r>
              <a:rPr lang="en-US" sz="1800" b="1" i="0" u="none" strike="noStrike" baseline="0" dirty="0">
                <a:solidFill>
                  <a:srgbClr val="FFFFFF"/>
                </a:solidFill>
                <a:latin typeface="Times New Roman" panose="02020603050405020304" pitchFamily="18" charset="0"/>
              </a:rPr>
              <a:t>Only Templar jewels are to be worn on the Templar Uniforms. </a:t>
            </a:r>
            <a:r>
              <a:rPr lang="en-US" sz="1800" b="0" i="0" u="none" strike="noStrike" baseline="0" dirty="0">
                <a:solidFill>
                  <a:srgbClr val="FFFFFF"/>
                </a:solidFill>
                <a:latin typeface="Times New Roman" panose="02020603050405020304" pitchFamily="18" charset="0"/>
              </a:rPr>
              <a:t>Reasonable enough isn’t it - Templar Uniform and Templar Jewels. But you still see Past Master Jewels, Past High Priest Jewels, Past Illustrious Master Jewels, Knight Masons Jewels, and Knight York Cross of Honor Jewels worn on or with the Templar uniform. </a:t>
            </a:r>
            <a:r>
              <a:rPr lang="en-US" sz="1800" b="1" i="0" u="none" strike="noStrike" baseline="0" dirty="0">
                <a:solidFill>
                  <a:srgbClr val="FFFFFF"/>
                </a:solidFill>
                <a:latin typeface="Times New Roman" panose="02020603050405020304" pitchFamily="18" charset="0"/>
              </a:rPr>
              <a:t>These jewels just mentioned are not Templar Jewels and should NEVER be worn on the Templar uniform. </a:t>
            </a:r>
            <a:endParaRPr lang="en-US" dirty="0">
              <a:solidFill>
                <a:srgbClr val="FFFFFF"/>
              </a:solidFill>
            </a:endParaRPr>
          </a:p>
        </p:txBody>
      </p:sp>
    </p:spTree>
    <p:extLst>
      <p:ext uri="{BB962C8B-B14F-4D97-AF65-F5344CB8AC3E}">
        <p14:creationId xmlns:p14="http://schemas.microsoft.com/office/powerpoint/2010/main" val="293731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indoor, sitting, set, table&#10;&#10;Description automatically generated">
            <a:extLst>
              <a:ext uri="{FF2B5EF4-FFF2-40B4-BE49-F238E27FC236}">
                <a16:creationId xmlns:a16="http://schemas.microsoft.com/office/drawing/2014/main" id="{1FDB901A-AA83-463A-86E7-AF040AF10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9810" y="379828"/>
            <a:ext cx="7269255" cy="6006904"/>
          </a:xfrm>
          <a:prstGeom prst="rect">
            <a:avLst/>
          </a:prstGeom>
        </p:spPr>
      </p:pic>
      <p:sp>
        <p:nvSpPr>
          <p:cNvPr id="5" name="TextBox 4">
            <a:extLst>
              <a:ext uri="{FF2B5EF4-FFF2-40B4-BE49-F238E27FC236}">
                <a16:creationId xmlns:a16="http://schemas.microsoft.com/office/drawing/2014/main" id="{80860FA8-F05D-4A66-8666-31CC8171EEFE}"/>
              </a:ext>
            </a:extLst>
          </p:cNvPr>
          <p:cNvSpPr txBox="1"/>
          <p:nvPr/>
        </p:nvSpPr>
        <p:spPr>
          <a:xfrm>
            <a:off x="212035" y="674400"/>
            <a:ext cx="3604591" cy="5509200"/>
          </a:xfrm>
          <a:prstGeom prst="rect">
            <a:avLst/>
          </a:prstGeom>
          <a:noFill/>
        </p:spPr>
        <p:txBody>
          <a:bodyPr wrap="square">
            <a:spAutoFit/>
          </a:bodyPr>
          <a:lstStyle/>
          <a:p>
            <a:r>
              <a:rPr lang="en-US" sz="4400" b="1" i="0" u="none" strike="noStrike" baseline="0" dirty="0">
                <a:solidFill>
                  <a:schemeClr val="bg1"/>
                </a:solidFill>
                <a:latin typeface="Times New Roman" panose="02020603050405020304" pitchFamily="18" charset="0"/>
              </a:rPr>
              <a:t>The top of the jewel or jewels worn should be even with the top edge of the pocket welt.</a:t>
            </a:r>
            <a:endParaRPr lang="en-US" sz="4400" b="0" i="0" u="none" strike="noStrike" baseline="0" dirty="0">
              <a:solidFill>
                <a:schemeClr val="bg1"/>
              </a:solidFill>
              <a:latin typeface="Times New Roman" panose="02020603050405020304" pitchFamily="18" charset="0"/>
            </a:endParaRPr>
          </a:p>
        </p:txBody>
      </p:sp>
      <p:cxnSp>
        <p:nvCxnSpPr>
          <p:cNvPr id="4" name="Straight Arrow Connector 3">
            <a:extLst>
              <a:ext uri="{FF2B5EF4-FFF2-40B4-BE49-F238E27FC236}">
                <a16:creationId xmlns:a16="http://schemas.microsoft.com/office/drawing/2014/main" id="{6DFB8F7F-5B23-4FED-B54E-924AD433AD76}"/>
              </a:ext>
            </a:extLst>
          </p:cNvPr>
          <p:cNvCxnSpPr>
            <a:cxnSpLocks/>
          </p:cNvCxnSpPr>
          <p:nvPr/>
        </p:nvCxnSpPr>
        <p:spPr>
          <a:xfrm flipV="1">
            <a:off x="4890052" y="1298713"/>
            <a:ext cx="6771861" cy="185530"/>
          </a:xfrm>
          <a:prstGeom prst="straightConnector1">
            <a:avLst/>
          </a:prstGeom>
          <a:ln>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A1948007-1A89-408F-9E56-1EFF5B558C13}"/>
              </a:ext>
            </a:extLst>
          </p:cNvPr>
          <p:cNvCxnSpPr>
            <a:cxnSpLocks/>
          </p:cNvCxnSpPr>
          <p:nvPr/>
        </p:nvCxnSpPr>
        <p:spPr>
          <a:xfrm flipV="1">
            <a:off x="4956313" y="1484243"/>
            <a:ext cx="0" cy="13252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92B6D3C-519B-4D2D-971F-2077F90EEBF8}"/>
              </a:ext>
            </a:extLst>
          </p:cNvPr>
          <p:cNvCxnSpPr/>
          <p:nvPr/>
        </p:nvCxnSpPr>
        <p:spPr>
          <a:xfrm>
            <a:off x="11701670" y="2517913"/>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7FAE5D4-7B1A-47E6-BF6A-68CEC1395FE0}"/>
              </a:ext>
            </a:extLst>
          </p:cNvPr>
          <p:cNvCxnSpPr>
            <a:cxnSpLocks/>
          </p:cNvCxnSpPr>
          <p:nvPr/>
        </p:nvCxnSpPr>
        <p:spPr>
          <a:xfrm flipV="1">
            <a:off x="11661913" y="1391478"/>
            <a:ext cx="0" cy="1073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726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old&#10;&#10;Description automatically generated">
            <a:extLst>
              <a:ext uri="{FF2B5EF4-FFF2-40B4-BE49-F238E27FC236}">
                <a16:creationId xmlns:a16="http://schemas.microsoft.com/office/drawing/2014/main" id="{462B3243-3BEC-41FA-A898-6E290DDFAE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4855" y="196948"/>
            <a:ext cx="3822003" cy="4853354"/>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4224DDEB-C007-4562-A4D9-F82CAAD5E0D9}"/>
                  </a:ext>
                </a:extLst>
              </p14:cNvPr>
              <p14:cNvContentPartPr/>
              <p14:nvPr/>
            </p14:nvContentPartPr>
            <p14:xfrm>
              <a:off x="6596972" y="3488400"/>
              <a:ext cx="360" cy="360"/>
            </p14:xfrm>
          </p:contentPart>
        </mc:Choice>
        <mc:Fallback xmlns="">
          <p:pic>
            <p:nvPicPr>
              <p:cNvPr id="7" name="Ink 6">
                <a:extLst>
                  <a:ext uri="{FF2B5EF4-FFF2-40B4-BE49-F238E27FC236}">
                    <a16:creationId xmlns:a16="http://schemas.microsoft.com/office/drawing/2014/main" id="{4224DDEB-C007-4562-A4D9-F82CAAD5E0D9}"/>
                  </a:ext>
                </a:extLst>
              </p:cNvPr>
              <p:cNvPicPr/>
              <p:nvPr/>
            </p:nvPicPr>
            <p:blipFill>
              <a:blip r:embed="rId4"/>
              <a:stretch>
                <a:fillRect/>
              </a:stretch>
            </p:blipFill>
            <p:spPr>
              <a:xfrm>
                <a:off x="6588332" y="3479760"/>
                <a:ext cx="18000" cy="18000"/>
              </a:xfrm>
              <a:prstGeom prst="rect">
                <a:avLst/>
              </a:prstGeom>
            </p:spPr>
          </p:pic>
        </mc:Fallback>
      </mc:AlternateContent>
      <p:cxnSp>
        <p:nvCxnSpPr>
          <p:cNvPr id="9" name="Straight Arrow Connector 8">
            <a:extLst>
              <a:ext uri="{FF2B5EF4-FFF2-40B4-BE49-F238E27FC236}">
                <a16:creationId xmlns:a16="http://schemas.microsoft.com/office/drawing/2014/main" id="{91EAF7F4-111F-4B46-84C2-27FBFA19B734}"/>
              </a:ext>
            </a:extLst>
          </p:cNvPr>
          <p:cNvCxnSpPr>
            <a:cxnSpLocks/>
          </p:cNvCxnSpPr>
          <p:nvPr/>
        </p:nvCxnSpPr>
        <p:spPr>
          <a:xfrm>
            <a:off x="9186203" y="2349305"/>
            <a:ext cx="0" cy="1758869"/>
          </a:xfrm>
          <a:prstGeom prst="straightConnector1">
            <a:avLst/>
          </a:prstGeom>
          <a:ln>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520B1960-3F59-4A16-9B8B-5559FE9F6A98}"/>
              </a:ext>
            </a:extLst>
          </p:cNvPr>
          <p:cNvSpPr txBox="1"/>
          <p:nvPr/>
        </p:nvSpPr>
        <p:spPr>
          <a:xfrm>
            <a:off x="9186203" y="2948859"/>
            <a:ext cx="836749" cy="369332"/>
          </a:xfrm>
          <a:prstGeom prst="rect">
            <a:avLst/>
          </a:prstGeom>
          <a:noFill/>
        </p:spPr>
        <p:txBody>
          <a:bodyPr wrap="square" rtlCol="0">
            <a:spAutoFit/>
          </a:bodyPr>
          <a:lstStyle/>
          <a:p>
            <a:r>
              <a:rPr lang="en-US" dirty="0">
                <a:solidFill>
                  <a:schemeClr val="bg1"/>
                </a:solidFill>
              </a:rPr>
              <a:t>1 ½ in</a:t>
            </a:r>
          </a:p>
        </p:txBody>
      </p:sp>
      <p:cxnSp>
        <p:nvCxnSpPr>
          <p:cNvPr id="13" name="Straight Arrow Connector 12">
            <a:extLst>
              <a:ext uri="{FF2B5EF4-FFF2-40B4-BE49-F238E27FC236}">
                <a16:creationId xmlns:a16="http://schemas.microsoft.com/office/drawing/2014/main" id="{92325A54-17BE-481A-A91E-80C66736BA08}"/>
              </a:ext>
            </a:extLst>
          </p:cNvPr>
          <p:cNvCxnSpPr>
            <a:cxnSpLocks/>
          </p:cNvCxnSpPr>
          <p:nvPr/>
        </p:nvCxnSpPr>
        <p:spPr>
          <a:xfrm flipH="1">
            <a:off x="8415130" y="2317768"/>
            <a:ext cx="874645"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00A6956-DDC8-49D0-A176-E49E4111F309}"/>
              </a:ext>
            </a:extLst>
          </p:cNvPr>
          <p:cNvSpPr txBox="1"/>
          <p:nvPr/>
        </p:nvSpPr>
        <p:spPr>
          <a:xfrm>
            <a:off x="218763" y="3429000"/>
            <a:ext cx="6096000" cy="2862322"/>
          </a:xfrm>
          <a:prstGeom prst="rect">
            <a:avLst/>
          </a:prstGeom>
          <a:noFill/>
        </p:spPr>
        <p:txBody>
          <a:bodyPr wrap="square">
            <a:spAutoFit/>
          </a:bodyPr>
          <a:lstStyle/>
          <a:p>
            <a:pPr lvl="1"/>
            <a:r>
              <a:rPr lang="en-US" altLang="en-US" sz="2000" u="sng" dirty="0">
                <a:solidFill>
                  <a:schemeClr val="accent2"/>
                </a:solidFill>
              </a:rPr>
              <a:t>Optional:</a:t>
            </a:r>
            <a:r>
              <a:rPr lang="en-US" altLang="en-US" sz="2000" dirty="0">
                <a:solidFill>
                  <a:schemeClr val="accent2"/>
                </a:solidFill>
              </a:rPr>
              <a:t> </a:t>
            </a:r>
          </a:p>
          <a:p>
            <a:pPr lvl="1"/>
            <a:r>
              <a:rPr lang="en-US" altLang="en-US" sz="2000" dirty="0">
                <a:solidFill>
                  <a:schemeClr val="bg1"/>
                </a:solidFill>
              </a:rPr>
              <a:t>State of Indiana abbreviations and Commandery numeric lapel device may be worn on respective lapels.</a:t>
            </a:r>
          </a:p>
          <a:p>
            <a:pPr lvl="2"/>
            <a:r>
              <a:rPr lang="en-US" altLang="en-US" sz="2000" dirty="0">
                <a:solidFill>
                  <a:schemeClr val="bg1"/>
                </a:solidFill>
              </a:rPr>
              <a:t>1 ½” below the notch of the collar seam and ½” in from the outside edge of the lapel.</a:t>
            </a:r>
          </a:p>
          <a:p>
            <a:pPr lvl="3"/>
            <a:r>
              <a:rPr lang="en-US" altLang="en-US" sz="2000" dirty="0">
                <a:solidFill>
                  <a:schemeClr val="bg1"/>
                </a:solidFill>
              </a:rPr>
              <a:t>Grand Commandery Officers: wears gold ½” “IN” on both lapels.</a:t>
            </a:r>
          </a:p>
        </p:txBody>
      </p:sp>
      <p:cxnSp>
        <p:nvCxnSpPr>
          <p:cNvPr id="21" name="Straight Arrow Connector 20">
            <a:extLst>
              <a:ext uri="{FF2B5EF4-FFF2-40B4-BE49-F238E27FC236}">
                <a16:creationId xmlns:a16="http://schemas.microsoft.com/office/drawing/2014/main" id="{B41A2779-BCD0-4A19-99FD-4DA1081518DA}"/>
              </a:ext>
            </a:extLst>
          </p:cNvPr>
          <p:cNvCxnSpPr>
            <a:cxnSpLocks/>
          </p:cNvCxnSpPr>
          <p:nvPr/>
        </p:nvCxnSpPr>
        <p:spPr>
          <a:xfrm>
            <a:off x="9501809" y="4672984"/>
            <a:ext cx="0" cy="4088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4414001-501C-402E-8D3C-5876F852036F}"/>
              </a:ext>
            </a:extLst>
          </p:cNvPr>
          <p:cNvCxnSpPr>
            <a:cxnSpLocks/>
          </p:cNvCxnSpPr>
          <p:nvPr/>
        </p:nvCxnSpPr>
        <p:spPr>
          <a:xfrm>
            <a:off x="10230678" y="4518991"/>
            <a:ext cx="11456" cy="5628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64094CA-5C60-4737-BCE9-2BE2D289B97F}"/>
              </a:ext>
            </a:extLst>
          </p:cNvPr>
          <p:cNvSpPr txBox="1"/>
          <p:nvPr/>
        </p:nvSpPr>
        <p:spPr>
          <a:xfrm>
            <a:off x="9613436" y="4615749"/>
            <a:ext cx="628698" cy="369332"/>
          </a:xfrm>
          <a:prstGeom prst="rect">
            <a:avLst/>
          </a:prstGeom>
          <a:noFill/>
        </p:spPr>
        <p:txBody>
          <a:bodyPr wrap="none" rtlCol="0">
            <a:spAutoFit/>
          </a:bodyPr>
          <a:lstStyle/>
          <a:p>
            <a:r>
              <a:rPr lang="en-US" dirty="0">
                <a:solidFill>
                  <a:schemeClr val="bg1"/>
                </a:solidFill>
              </a:rPr>
              <a:t>½ in</a:t>
            </a:r>
          </a:p>
        </p:txBody>
      </p:sp>
      <p:sp>
        <p:nvSpPr>
          <p:cNvPr id="29" name="TextBox 28">
            <a:extLst>
              <a:ext uri="{FF2B5EF4-FFF2-40B4-BE49-F238E27FC236}">
                <a16:creationId xmlns:a16="http://schemas.microsoft.com/office/drawing/2014/main" id="{38161F6E-C4F0-44DD-850D-B8855E66702F}"/>
              </a:ext>
            </a:extLst>
          </p:cNvPr>
          <p:cNvSpPr txBox="1"/>
          <p:nvPr/>
        </p:nvSpPr>
        <p:spPr>
          <a:xfrm>
            <a:off x="0" y="856242"/>
            <a:ext cx="6096000" cy="2308324"/>
          </a:xfrm>
          <a:prstGeom prst="rect">
            <a:avLst/>
          </a:prstGeom>
          <a:noFill/>
        </p:spPr>
        <p:txBody>
          <a:bodyPr wrap="square">
            <a:spAutoFit/>
          </a:bodyPr>
          <a:lstStyle/>
          <a:p>
            <a:pPr lvl="2">
              <a:lnSpc>
                <a:spcPct val="90000"/>
              </a:lnSpc>
            </a:pPr>
            <a:r>
              <a:rPr lang="en-US" altLang="en-US" sz="2000" u="sng" dirty="0">
                <a:solidFill>
                  <a:schemeClr val="bg1"/>
                </a:solidFill>
              </a:rPr>
              <a:t>Rank of Office</a:t>
            </a:r>
          </a:p>
          <a:p>
            <a:pPr lvl="2">
              <a:lnSpc>
                <a:spcPct val="90000"/>
              </a:lnSpc>
            </a:pPr>
            <a:r>
              <a:rPr lang="en-US" altLang="en-US" sz="2000" dirty="0">
                <a:solidFill>
                  <a:schemeClr val="bg1"/>
                </a:solidFill>
              </a:rPr>
              <a:t>On point of collar ½” above lapel seam and ½” from outside edge of collar, shall be a 1” cross of appropriate rank-</a:t>
            </a:r>
          </a:p>
          <a:p>
            <a:pPr lvl="3">
              <a:lnSpc>
                <a:spcPct val="90000"/>
              </a:lnSpc>
            </a:pPr>
            <a:r>
              <a:rPr lang="en-US" altLang="en-US" sz="2000" dirty="0">
                <a:solidFill>
                  <a:schemeClr val="bg1"/>
                </a:solidFill>
              </a:rPr>
              <a:t>Grand officer- gold templar cross</a:t>
            </a:r>
          </a:p>
          <a:p>
            <a:pPr lvl="3">
              <a:lnSpc>
                <a:spcPct val="90000"/>
              </a:lnSpc>
            </a:pPr>
            <a:r>
              <a:rPr lang="en-US" altLang="en-US" sz="2000" dirty="0">
                <a:solidFill>
                  <a:schemeClr val="bg1"/>
                </a:solidFill>
              </a:rPr>
              <a:t>Past or current Commander- gold passion cross</a:t>
            </a:r>
          </a:p>
          <a:p>
            <a:pPr lvl="3">
              <a:lnSpc>
                <a:spcPct val="90000"/>
              </a:lnSpc>
            </a:pPr>
            <a:r>
              <a:rPr lang="en-US" altLang="en-US" sz="2000" dirty="0">
                <a:solidFill>
                  <a:schemeClr val="bg1"/>
                </a:solidFill>
              </a:rPr>
              <a:t>Sir Knight- silver passion cross</a:t>
            </a:r>
          </a:p>
        </p:txBody>
      </p:sp>
      <p:cxnSp>
        <p:nvCxnSpPr>
          <p:cNvPr id="31" name="Straight Connector 30">
            <a:extLst>
              <a:ext uri="{FF2B5EF4-FFF2-40B4-BE49-F238E27FC236}">
                <a16:creationId xmlns:a16="http://schemas.microsoft.com/office/drawing/2014/main" id="{D78AAE63-6F1C-44F9-9576-C8EB35F438D5}"/>
              </a:ext>
            </a:extLst>
          </p:cNvPr>
          <p:cNvCxnSpPr>
            <a:cxnSpLocks/>
          </p:cNvCxnSpPr>
          <p:nvPr/>
        </p:nvCxnSpPr>
        <p:spPr>
          <a:xfrm flipH="1">
            <a:off x="8415130" y="1669996"/>
            <a:ext cx="874644" cy="1278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8C5FDDA-9AA1-4730-9791-1CC6C388B244}"/>
              </a:ext>
            </a:extLst>
          </p:cNvPr>
          <p:cNvSpPr txBox="1"/>
          <p:nvPr/>
        </p:nvSpPr>
        <p:spPr>
          <a:xfrm>
            <a:off x="8260950" y="1813656"/>
            <a:ext cx="925253" cy="369332"/>
          </a:xfrm>
          <a:prstGeom prst="rect">
            <a:avLst/>
          </a:prstGeom>
          <a:noFill/>
        </p:spPr>
        <p:txBody>
          <a:bodyPr wrap="none" rtlCol="0">
            <a:spAutoFit/>
          </a:bodyPr>
          <a:lstStyle/>
          <a:p>
            <a:r>
              <a:rPr lang="en-US" dirty="0">
                <a:solidFill>
                  <a:schemeClr val="bg1"/>
                </a:solidFill>
              </a:rPr>
              <a:t>½</a:t>
            </a:r>
            <a:r>
              <a:rPr lang="en-US" dirty="0"/>
              <a:t> </a:t>
            </a:r>
            <a:r>
              <a:rPr lang="en-US" dirty="0">
                <a:solidFill>
                  <a:schemeClr val="bg1"/>
                </a:solidFill>
              </a:rPr>
              <a:t>Inch</a:t>
            </a:r>
          </a:p>
        </p:txBody>
      </p:sp>
    </p:spTree>
    <p:extLst>
      <p:ext uri="{BB962C8B-B14F-4D97-AF65-F5344CB8AC3E}">
        <p14:creationId xmlns:p14="http://schemas.microsoft.com/office/powerpoint/2010/main" val="2166550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BC05E0D9-CA52-48EB-9090-F34AE8368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969" y="290299"/>
            <a:ext cx="4318000" cy="3086100"/>
          </a:xfrm>
          <a:prstGeom prst="rect">
            <a:avLst/>
          </a:prstGeom>
        </p:spPr>
      </p:pic>
      <p:sp>
        <p:nvSpPr>
          <p:cNvPr id="5" name="TextBox 4">
            <a:extLst>
              <a:ext uri="{FF2B5EF4-FFF2-40B4-BE49-F238E27FC236}">
                <a16:creationId xmlns:a16="http://schemas.microsoft.com/office/drawing/2014/main" id="{0CDC8101-F54B-495C-BDE2-4226FD6809D7}"/>
              </a:ext>
            </a:extLst>
          </p:cNvPr>
          <p:cNvSpPr txBox="1"/>
          <p:nvPr/>
        </p:nvSpPr>
        <p:spPr>
          <a:xfrm>
            <a:off x="4498926" y="1129893"/>
            <a:ext cx="6096000" cy="2246769"/>
          </a:xfrm>
          <a:prstGeom prst="rect">
            <a:avLst/>
          </a:prstGeom>
          <a:noFill/>
        </p:spPr>
        <p:txBody>
          <a:bodyPr wrap="square">
            <a:spAutoFit/>
          </a:bodyPr>
          <a:lstStyle/>
          <a:p>
            <a:pPr lvl="4"/>
            <a:r>
              <a:rPr lang="en-US" altLang="en-US" sz="2000" dirty="0">
                <a:solidFill>
                  <a:schemeClr val="accent2"/>
                </a:solidFill>
              </a:rPr>
              <a:t>Optional:</a:t>
            </a:r>
          </a:p>
          <a:p>
            <a:pPr lvl="4"/>
            <a:r>
              <a:rPr lang="en-US" altLang="en-US" sz="2000" dirty="0">
                <a:solidFill>
                  <a:schemeClr val="accent2"/>
                </a:solidFill>
              </a:rPr>
              <a:t> </a:t>
            </a:r>
            <a:r>
              <a:rPr lang="en-US" altLang="en-US" sz="2000" dirty="0">
                <a:solidFill>
                  <a:schemeClr val="bg1"/>
                </a:solidFill>
              </a:rPr>
              <a:t>Past and current Commanders: gold ½”“IN” on right lapel gold ½” numeral on left lapel.</a:t>
            </a:r>
          </a:p>
          <a:p>
            <a:pPr lvl="4"/>
            <a:r>
              <a:rPr lang="en-US" altLang="en-US" sz="2000" dirty="0">
                <a:solidFill>
                  <a:schemeClr val="bg1"/>
                </a:solidFill>
              </a:rPr>
              <a:t>Sir Knights: silver ½”“IN” on right lapel silver ½” numeral on left lapel.</a:t>
            </a:r>
          </a:p>
        </p:txBody>
      </p:sp>
      <p:sp>
        <p:nvSpPr>
          <p:cNvPr id="7" name="TextBox 6">
            <a:extLst>
              <a:ext uri="{FF2B5EF4-FFF2-40B4-BE49-F238E27FC236}">
                <a16:creationId xmlns:a16="http://schemas.microsoft.com/office/drawing/2014/main" id="{5456AD68-B1C8-4C47-9469-45DA2224BF2D}"/>
              </a:ext>
            </a:extLst>
          </p:cNvPr>
          <p:cNvSpPr txBox="1"/>
          <p:nvPr/>
        </p:nvSpPr>
        <p:spPr>
          <a:xfrm>
            <a:off x="5791199" y="3666004"/>
            <a:ext cx="6096000" cy="1323439"/>
          </a:xfrm>
          <a:prstGeom prst="rect">
            <a:avLst/>
          </a:prstGeom>
          <a:noFill/>
        </p:spPr>
        <p:txBody>
          <a:bodyPr wrap="square">
            <a:spAutoFit/>
          </a:bodyPr>
          <a:lstStyle/>
          <a:p>
            <a:pPr lvl="1"/>
            <a:r>
              <a:rPr lang="en-US" altLang="en-US" sz="2000" dirty="0">
                <a:solidFill>
                  <a:schemeClr val="accent2"/>
                </a:solidFill>
              </a:rPr>
              <a:t>Optional:</a:t>
            </a:r>
          </a:p>
          <a:p>
            <a:pPr lvl="1"/>
            <a:r>
              <a:rPr lang="en-US" altLang="en-US" sz="2000" dirty="0">
                <a:solidFill>
                  <a:schemeClr val="accent2"/>
                </a:solidFill>
              </a:rPr>
              <a:t> </a:t>
            </a:r>
            <a:r>
              <a:rPr lang="en-US" altLang="en-US" sz="2000" dirty="0">
                <a:solidFill>
                  <a:srgbClr val="FFFFFF"/>
                </a:solidFill>
              </a:rPr>
              <a:t>Name tag- shall be worn on the right breast, centered and horizontal with the left breast welt.</a:t>
            </a:r>
          </a:p>
        </p:txBody>
      </p:sp>
      <p:cxnSp>
        <p:nvCxnSpPr>
          <p:cNvPr id="9" name="Straight Connector 8">
            <a:extLst>
              <a:ext uri="{FF2B5EF4-FFF2-40B4-BE49-F238E27FC236}">
                <a16:creationId xmlns:a16="http://schemas.microsoft.com/office/drawing/2014/main" id="{08807440-DDCE-468A-873F-C93731A0E929}"/>
              </a:ext>
            </a:extLst>
          </p:cNvPr>
          <p:cNvCxnSpPr/>
          <p:nvPr/>
        </p:nvCxnSpPr>
        <p:spPr>
          <a:xfrm>
            <a:off x="1205948" y="2345635"/>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BD4A430-9B48-40D8-86B3-211401FDA673}"/>
              </a:ext>
            </a:extLst>
          </p:cNvPr>
          <p:cNvSpPr txBox="1"/>
          <p:nvPr/>
        </p:nvSpPr>
        <p:spPr>
          <a:xfrm>
            <a:off x="-715618" y="3666004"/>
            <a:ext cx="5665117" cy="2862322"/>
          </a:xfrm>
          <a:prstGeom prst="rect">
            <a:avLst/>
          </a:prstGeom>
          <a:noFill/>
        </p:spPr>
        <p:txBody>
          <a:bodyPr wrap="square">
            <a:spAutoFit/>
          </a:bodyPr>
          <a:lstStyle/>
          <a:p>
            <a:pPr lvl="4"/>
            <a:r>
              <a:rPr lang="en-US" altLang="en-US" sz="1800" dirty="0">
                <a:solidFill>
                  <a:schemeClr val="bg1"/>
                </a:solidFill>
              </a:rPr>
              <a:t>Blue Deputy Battalion Commander cords and Aide cords will be worn on the right shoulder.</a:t>
            </a:r>
          </a:p>
          <a:p>
            <a:pPr lvl="4"/>
            <a:endParaRPr lang="en-US" altLang="en-US" dirty="0">
              <a:solidFill>
                <a:schemeClr val="bg1"/>
              </a:solidFill>
            </a:endParaRPr>
          </a:p>
          <a:p>
            <a:pPr lvl="4"/>
            <a:r>
              <a:rPr lang="en-US" altLang="en-US" sz="1800" dirty="0">
                <a:solidFill>
                  <a:schemeClr val="bg1"/>
                </a:solidFill>
              </a:rPr>
              <a:t>  Membership cords will be worn on left shoulder.</a:t>
            </a:r>
          </a:p>
          <a:p>
            <a:pPr lvl="4"/>
            <a:endParaRPr lang="en-US" altLang="en-US" dirty="0">
              <a:solidFill>
                <a:schemeClr val="bg1"/>
              </a:solidFill>
            </a:endParaRPr>
          </a:p>
          <a:p>
            <a:pPr lvl="4"/>
            <a:r>
              <a:rPr lang="en-US" altLang="en-US" dirty="0">
                <a:solidFill>
                  <a:schemeClr val="bg1"/>
                </a:solidFill>
              </a:rPr>
              <a:t>Both held in place with a black Knight Templar button.</a:t>
            </a:r>
            <a:endParaRPr lang="en-US" altLang="en-US" sz="1800" dirty="0">
              <a:solidFill>
                <a:schemeClr val="bg1"/>
              </a:solidFill>
            </a:endParaRPr>
          </a:p>
        </p:txBody>
      </p:sp>
    </p:spTree>
    <p:extLst>
      <p:ext uri="{BB962C8B-B14F-4D97-AF65-F5344CB8AC3E}">
        <p14:creationId xmlns:p14="http://schemas.microsoft.com/office/powerpoint/2010/main" val="3247947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8DCFEC-F856-457D-90EF-CC1378574181}"/>
              </a:ext>
            </a:extLst>
          </p:cNvPr>
          <p:cNvSpPr txBox="1"/>
          <p:nvPr/>
        </p:nvSpPr>
        <p:spPr>
          <a:xfrm>
            <a:off x="0" y="1075765"/>
            <a:ext cx="12191999" cy="2585323"/>
          </a:xfrm>
          <a:prstGeom prst="rect">
            <a:avLst/>
          </a:prstGeom>
          <a:noFill/>
        </p:spPr>
        <p:txBody>
          <a:bodyPr wrap="square" rtlCol="0">
            <a:spAutoFit/>
          </a:bodyPr>
          <a:lstStyle/>
          <a:p>
            <a:pPr algn="ctr"/>
            <a:r>
              <a:rPr lang="en-US" sz="7200" u="sng" dirty="0">
                <a:solidFill>
                  <a:srgbClr val="FFFFFF"/>
                </a:solidFill>
              </a:rPr>
              <a:t>The Long(Frock)Coat Uniform</a:t>
            </a:r>
          </a:p>
          <a:p>
            <a:pPr algn="ctr"/>
            <a:endParaRPr lang="en-US" dirty="0"/>
          </a:p>
        </p:txBody>
      </p:sp>
      <p:pic>
        <p:nvPicPr>
          <p:cNvPr id="4" name="Picture 3">
            <a:extLst>
              <a:ext uri="{FF2B5EF4-FFF2-40B4-BE49-F238E27FC236}">
                <a16:creationId xmlns:a16="http://schemas.microsoft.com/office/drawing/2014/main" id="{2A52278E-DE07-4662-A92C-908CBC5463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8624" y="3615297"/>
            <a:ext cx="3714750" cy="2166938"/>
          </a:xfrm>
          <a:prstGeom prst="rect">
            <a:avLst/>
          </a:prstGeom>
        </p:spPr>
      </p:pic>
      <p:sp>
        <p:nvSpPr>
          <p:cNvPr id="5" name="TextBox 4">
            <a:extLst>
              <a:ext uri="{FF2B5EF4-FFF2-40B4-BE49-F238E27FC236}">
                <a16:creationId xmlns:a16="http://schemas.microsoft.com/office/drawing/2014/main" id="{A526CBA1-36ED-4625-9C50-43744EF380F0}"/>
              </a:ext>
            </a:extLst>
          </p:cNvPr>
          <p:cNvSpPr txBox="1"/>
          <p:nvPr/>
        </p:nvSpPr>
        <p:spPr>
          <a:xfrm>
            <a:off x="7579696" y="5767424"/>
            <a:ext cx="2492990" cy="646331"/>
          </a:xfrm>
          <a:prstGeom prst="rect">
            <a:avLst/>
          </a:prstGeom>
          <a:noFill/>
        </p:spPr>
        <p:txBody>
          <a:bodyPr wrap="none" rtlCol="0">
            <a:spAutoFit/>
          </a:bodyPr>
          <a:lstStyle/>
          <a:p>
            <a:r>
              <a:rPr lang="en-US" dirty="0" err="1">
                <a:solidFill>
                  <a:srgbClr val="FFFFFF"/>
                </a:solidFill>
              </a:rPr>
              <a:t>Raper</a:t>
            </a:r>
            <a:r>
              <a:rPr lang="en-US" dirty="0">
                <a:solidFill>
                  <a:srgbClr val="FFFFFF"/>
                </a:solidFill>
              </a:rPr>
              <a:t> Commandery</a:t>
            </a:r>
          </a:p>
          <a:p>
            <a:pPr algn="ctr"/>
            <a:r>
              <a:rPr lang="en-US" dirty="0">
                <a:solidFill>
                  <a:srgbClr val="FFFFFF"/>
                </a:solidFill>
              </a:rPr>
              <a:t>Drill Team</a:t>
            </a:r>
          </a:p>
        </p:txBody>
      </p:sp>
    </p:spTree>
    <p:extLst>
      <p:ext uri="{BB962C8B-B14F-4D97-AF65-F5344CB8AC3E}">
        <p14:creationId xmlns:p14="http://schemas.microsoft.com/office/powerpoint/2010/main" val="70899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2F8143-45CE-4362-9CE7-4A2EB45604C0}"/>
              </a:ext>
            </a:extLst>
          </p:cNvPr>
          <p:cNvSpPr txBox="1"/>
          <p:nvPr/>
        </p:nvSpPr>
        <p:spPr>
          <a:xfrm>
            <a:off x="1" y="0"/>
            <a:ext cx="12192000" cy="1107996"/>
          </a:xfrm>
          <a:prstGeom prst="rect">
            <a:avLst/>
          </a:prstGeom>
          <a:noFill/>
        </p:spPr>
        <p:txBody>
          <a:bodyPr wrap="square" rtlCol="0">
            <a:spAutoFit/>
          </a:bodyPr>
          <a:lstStyle/>
          <a:p>
            <a:r>
              <a:rPr lang="en-US" sz="6600" dirty="0">
                <a:solidFill>
                  <a:srgbClr val="FFFFFF"/>
                </a:solidFill>
              </a:rPr>
              <a:t>The Long(Frock)Coat Uniform</a:t>
            </a:r>
          </a:p>
        </p:txBody>
      </p:sp>
      <p:pic>
        <p:nvPicPr>
          <p:cNvPr id="6" name="Picture 5" descr="A person standing posing for the camera&#10;&#10;Description automatically generated">
            <a:extLst>
              <a:ext uri="{FF2B5EF4-FFF2-40B4-BE49-F238E27FC236}">
                <a16:creationId xmlns:a16="http://schemas.microsoft.com/office/drawing/2014/main" id="{9C51005E-E7F9-41C7-8C21-7A78D4ED06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294" y="1107996"/>
            <a:ext cx="4343400" cy="5563314"/>
          </a:xfrm>
          <a:prstGeom prst="rect">
            <a:avLst/>
          </a:prstGeom>
        </p:spPr>
      </p:pic>
      <p:sp>
        <p:nvSpPr>
          <p:cNvPr id="3" name="TextBox 2">
            <a:extLst>
              <a:ext uri="{FF2B5EF4-FFF2-40B4-BE49-F238E27FC236}">
                <a16:creationId xmlns:a16="http://schemas.microsoft.com/office/drawing/2014/main" id="{59008037-7477-410B-8592-C0CF873F0159}"/>
              </a:ext>
            </a:extLst>
          </p:cNvPr>
          <p:cNvSpPr txBox="1"/>
          <p:nvPr/>
        </p:nvSpPr>
        <p:spPr>
          <a:xfrm>
            <a:off x="4707987" y="1518813"/>
            <a:ext cx="7484011"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FFFFFF"/>
                </a:solidFill>
              </a:rPr>
              <a:t>Collar brass and shoulder board are worn the same as with the Standard uniform.</a:t>
            </a:r>
          </a:p>
          <a:p>
            <a:pPr marL="285750" indent="-285750">
              <a:buFont typeface="Arial" panose="020B0604020202020204" pitchFamily="34" charset="0"/>
              <a:buChar char="•"/>
            </a:pPr>
            <a:r>
              <a:rPr lang="en-US" sz="2800" dirty="0">
                <a:solidFill>
                  <a:srgbClr val="FFFFFF"/>
                </a:solidFill>
              </a:rPr>
              <a:t>The Jewels and bars are in line and centered with the top button of the Frock coat on the wearers left breast.</a:t>
            </a:r>
          </a:p>
          <a:p>
            <a:pPr marL="285750" indent="-285750">
              <a:buFont typeface="Arial" panose="020B0604020202020204" pitchFamily="34" charset="0"/>
              <a:buChar char="•"/>
            </a:pPr>
            <a:r>
              <a:rPr lang="en-US" sz="2800" dirty="0">
                <a:solidFill>
                  <a:srgbClr val="FFFFFF"/>
                </a:solidFill>
              </a:rPr>
              <a:t>Sir Knights wear a silver sling belt with a baldric across there right shoulder.</a:t>
            </a:r>
          </a:p>
          <a:p>
            <a:pPr marL="285750" indent="-285750">
              <a:buFont typeface="Arial" panose="020B0604020202020204" pitchFamily="34" charset="0"/>
              <a:buChar char="•"/>
            </a:pPr>
            <a:r>
              <a:rPr lang="en-US" sz="2800" dirty="0">
                <a:solidFill>
                  <a:srgbClr val="FFFFFF"/>
                </a:solidFill>
              </a:rPr>
              <a:t>Past Commanders were a gold sling belt with no baldric</a:t>
            </a:r>
          </a:p>
        </p:txBody>
      </p:sp>
    </p:spTree>
    <p:extLst>
      <p:ext uri="{BB962C8B-B14F-4D97-AF65-F5344CB8AC3E}">
        <p14:creationId xmlns:p14="http://schemas.microsoft.com/office/powerpoint/2010/main" val="164188691"/>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2391</TotalTime>
  <Words>553</Words>
  <Application>Microsoft Office PowerPoint</Application>
  <PresentationFormat>Widescreen</PresentationFormat>
  <Paragraphs>71</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Century Gothic</vt:lpstr>
      <vt:lpstr>Times New Roman</vt:lpstr>
      <vt:lpstr>Wingdings 3</vt:lpstr>
      <vt:lpstr>Wisp</vt:lpstr>
      <vt:lpstr>Indiana Templar Academy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ITA UNIFORM</dc:title>
  <dc:creator>Randy Darling</dc:creator>
  <cp:lastModifiedBy>Randy Darling</cp:lastModifiedBy>
  <cp:revision>51</cp:revision>
  <dcterms:created xsi:type="dcterms:W3CDTF">2020-10-18T23:48:17Z</dcterms:created>
  <dcterms:modified xsi:type="dcterms:W3CDTF">2023-01-28T13:11:31Z</dcterms:modified>
</cp:coreProperties>
</file>